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3" r:id="rId12"/>
    <p:sldId id="274" r:id="rId13"/>
    <p:sldId id="270" r:id="rId14"/>
    <p:sldId id="271" r:id="rId15"/>
    <p:sldId id="272" r:id="rId16"/>
    <p:sldId id="275" r:id="rId17"/>
    <p:sldId id="28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3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FE11-8351-4720-BEBA-D634622F1C51}" type="datetimeFigureOut">
              <a:rPr lang="zh-CN" altLang="en-US" smtClean="0"/>
              <a:pPr/>
              <a:t>2011/9/17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A9EE-7E33-4E80-AA76-01BB236FBA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n1.haodf.com/2011/0228/63/f71c22f89409be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100144"/>
          </a:xfrm>
        </p:spPr>
        <p:txBody>
          <a:bodyPr/>
          <a:lstStyle/>
          <a:p>
            <a:r>
              <a:rPr lang="zh-CN" altLang="en-US" dirty="0" smtClean="0"/>
              <a:t>肝脏的大体解剖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8715436" cy="3786214"/>
          </a:xfrm>
        </p:spPr>
        <p:txBody>
          <a:bodyPr/>
          <a:lstStyle/>
          <a:p>
            <a:r>
              <a:rPr lang="zh-CN" altLang="en-US" dirty="0" smtClean="0"/>
              <a:t>肝脏是人体内最大的脏器</a:t>
            </a:r>
            <a:r>
              <a:rPr lang="en-US" altLang="zh-CN" dirty="0" smtClean="0"/>
              <a:t>,</a:t>
            </a:r>
            <a:r>
              <a:rPr lang="zh-CN" altLang="en-US" dirty="0" smtClean="0"/>
              <a:t>重</a:t>
            </a:r>
            <a:r>
              <a:rPr lang="en-US" altLang="zh-CN" dirty="0" smtClean="0"/>
              <a:t>1200</a:t>
            </a:r>
            <a:r>
              <a:rPr lang="zh-CN" altLang="en-US" dirty="0" smtClean="0"/>
              <a:t>克</a:t>
            </a:r>
            <a:r>
              <a:rPr lang="en-US" altLang="zh-CN" dirty="0" smtClean="0"/>
              <a:t>-1500</a:t>
            </a:r>
            <a:r>
              <a:rPr lang="zh-CN" altLang="en-US" dirty="0" smtClean="0"/>
              <a:t>克</a:t>
            </a:r>
            <a:r>
              <a:rPr lang="en-US" altLang="zh-CN" dirty="0" smtClean="0"/>
              <a:t>,</a:t>
            </a:r>
            <a:r>
              <a:rPr lang="zh-CN" altLang="en-US" dirty="0"/>
              <a:t>左右</a:t>
            </a:r>
            <a:r>
              <a:rPr lang="zh-CN" altLang="en-US" dirty="0" smtClean="0"/>
              <a:t>径约</a:t>
            </a:r>
            <a:r>
              <a:rPr lang="en-US" altLang="zh-CN" dirty="0" smtClean="0"/>
              <a:t>25CM</a:t>
            </a:r>
            <a:r>
              <a:rPr lang="zh-CN" altLang="en-US" dirty="0" smtClean="0"/>
              <a:t>、前后径</a:t>
            </a:r>
            <a:r>
              <a:rPr lang="en-US" altLang="zh-CN" dirty="0" smtClean="0"/>
              <a:t>15CM</a:t>
            </a:r>
            <a:r>
              <a:rPr lang="zh-CN" altLang="en-US" dirty="0" smtClean="0"/>
              <a:t>、上下径</a:t>
            </a:r>
            <a:r>
              <a:rPr lang="en-US" altLang="zh-CN" dirty="0" smtClean="0"/>
              <a:t>6CM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>肝脏为不规则的楔形器官，分膈、脏两面。</a:t>
            </a:r>
            <a:endParaRPr lang="en-US" altLang="zh-CN" dirty="0" smtClean="0"/>
          </a:p>
          <a:p>
            <a:pPr algn="l"/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r>
              <a:rPr lang="zh-CN" altLang="en-US" dirty="0" smtClean="0"/>
              <a:t>第三肝门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378143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第三肝门是指</a:t>
            </a:r>
            <a:r>
              <a:rPr lang="en-US" altLang="zh-CN" dirty="0" smtClean="0"/>
              <a:t>4-15</a:t>
            </a:r>
            <a:r>
              <a:rPr lang="zh-CN" altLang="en-US" dirty="0" smtClean="0"/>
              <a:t>支肝短静脉分别汇入肝后下腔静脉前壁及两侧。主要汇集尾状叶和右</a:t>
            </a:r>
            <a:br>
              <a:rPr lang="zh-CN" altLang="en-US" dirty="0" smtClean="0"/>
            </a:br>
            <a:r>
              <a:rPr lang="zh-CN" altLang="en-US" dirty="0" smtClean="0"/>
              <a:t>后叶的静脉血流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肝脏的淋巴引流和神经分布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、淋巴引流 分深浅两层。浅淋巴管位于肝被膜的深面，形成淋巴管网，与深淋巴管相</a:t>
            </a:r>
          </a:p>
          <a:p>
            <a:r>
              <a:rPr lang="zh-CN" altLang="en-US" dirty="0" smtClean="0"/>
              <a:t>通。浅淋巴引流致：①肝左叶淋巴引流经贲门淋巴结注入胃上和胃胰淋巴结或直接注入</a:t>
            </a:r>
          </a:p>
          <a:p>
            <a:r>
              <a:rPr lang="zh-CN" altLang="en-US" dirty="0" smtClean="0"/>
              <a:t>腹腔淋巴结；②肝右叶、方叶和尾状叶淋巴引流致肝门区后入腹腔淋巴结；③肝左右叶</a:t>
            </a:r>
          </a:p>
          <a:p>
            <a:r>
              <a:rPr lang="zh-CN" altLang="en-US" dirty="0" smtClean="0"/>
              <a:t>膈面即镰状韧带附近及冠状韧带、三角韧带内的淋巴引流致膈淋巴结后汇入胸骨和纵隔</a:t>
            </a:r>
          </a:p>
          <a:p>
            <a:r>
              <a:rPr lang="zh-CN" altLang="en-US" dirty="0" smtClean="0"/>
              <a:t>前后淋巴结；④肝左右叶外侧部淋巴引流致腰淋巴结。深淋巴引流：一部分沿肝静脉致</a:t>
            </a:r>
          </a:p>
          <a:p>
            <a:r>
              <a:rPr lang="zh-CN" altLang="en-US" dirty="0" smtClean="0"/>
              <a:t>膈淋巴结；一部分沿门静脉致肝门部淋巴结。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、神经分布 主要由左右迷走神经，腹腔神经丛，右膈神经的部分纤维参与肝神经分布</a:t>
            </a:r>
          </a:p>
          <a:p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Couinand</a:t>
            </a:r>
            <a:r>
              <a:rPr lang="zh-CN" altLang="en-US" dirty="0" smtClean="0"/>
              <a:t>分段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928646"/>
            <a:ext cx="8686800" cy="5929354"/>
          </a:xfrm>
        </p:spPr>
        <p:txBody>
          <a:bodyPr/>
          <a:lstStyle/>
          <a:p>
            <a:r>
              <a:rPr lang="zh-CN" altLang="en-US" dirty="0" smtClean="0"/>
              <a:t>以肝中静脉将肝脏分为左右两叶，以肝左静脉将左半肝分为左肝内、外侧段；肝右静脉分分右叶为右肝前、后段；这四个段又以门静脉左右支主干的横线分为上下段。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012823"/>
          </a:xfrm>
        </p:spPr>
        <p:txBody>
          <a:bodyPr/>
          <a:lstStyle/>
          <a:p>
            <a:r>
              <a:rPr lang="zh-CN" altLang="en-US" dirty="0" smtClean="0"/>
              <a:t>肝脏的分叶分段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5602" name="Picture 2" descr="C:\Users\Administrator\Desktop\肝脏的分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28670"/>
            <a:ext cx="9144000" cy="592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istrator\Desktop\肝脏的分段\2007722122021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istrator\Desktop\肝脏的分段\1-分段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dministrator\Desktop\肝脏的分段\4-分段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12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肝脏分段解剖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390526"/>
            <a:ext cx="9753600" cy="7248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肝脏分段学习共享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8643966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655633"/>
          </a:xfrm>
        </p:spPr>
        <p:txBody>
          <a:bodyPr>
            <a:normAutofit fontScale="90000"/>
          </a:bodyPr>
          <a:lstStyle/>
          <a:p>
            <a:r>
              <a:rPr lang="en-US" altLang="zh-CN" dirty="0" err="1"/>
              <a:t>Glisson</a:t>
            </a:r>
            <a:r>
              <a:rPr lang="zh-CN" altLang="en-US" dirty="0"/>
              <a:t>系统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929718" cy="5786454"/>
          </a:xfrm>
        </p:spPr>
        <p:txBody>
          <a:bodyPr/>
          <a:lstStyle/>
          <a:p>
            <a:r>
              <a:rPr lang="zh-CN" altLang="en-US" dirty="0"/>
              <a:t>肝脏的分段主要是根据肝内的管道系统而命名。门静脉、肝动脉、肝胆管三者伴行包裹在同一</a:t>
            </a:r>
            <a:r>
              <a:rPr lang="en-US" altLang="zh-CN" dirty="0" err="1"/>
              <a:t>Glisson</a:t>
            </a:r>
            <a:r>
              <a:rPr lang="zh-CN" altLang="en-US" dirty="0"/>
              <a:t>鞘内，故称为</a:t>
            </a:r>
            <a:r>
              <a:rPr lang="en-US" altLang="zh-CN" dirty="0" err="1"/>
              <a:t>Glisson</a:t>
            </a:r>
            <a:r>
              <a:rPr lang="zh-CN" altLang="en-US" dirty="0"/>
              <a:t>系统或门脉系统。据门脉系统分布所作的肝脏分段，称为门脉肝段。肝静脉与门静脉呈插指状的关系，按照肝静脉引流区域所作的分段，称为静脉肝段。由于肝内胆管是与肝内门静脉伴行，故在肝胆管外科中均采用门脉肝段的命名。</a:t>
            </a:r>
            <a:r>
              <a:rPr lang="en-US" altLang="zh-CN" dirty="0" err="1"/>
              <a:t>Couinaud</a:t>
            </a:r>
            <a:r>
              <a:rPr lang="zh-CN" altLang="en-US" dirty="0"/>
              <a:t>根据门脉系统肝段按顺时针方向标以罗马数字从</a:t>
            </a:r>
            <a:r>
              <a:rPr lang="en-US" altLang="zh-CN" dirty="0" err="1"/>
              <a:t>ⅠⅡⅢⅣⅤⅥⅧ</a:t>
            </a:r>
            <a:r>
              <a:rPr lang="zh-CN" altLang="en-US" dirty="0"/>
              <a:t>，其中左内叶及尾状叶不再分段。</a:t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第一肝门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643998" cy="51435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zh-CN" altLang="en-US" dirty="0" smtClean="0"/>
              <a:t>第一肝门包括：肝脏的横沟和肝蒂。横沟的裂隙深而窄，长</a:t>
            </a:r>
            <a:r>
              <a:rPr lang="en-US" altLang="zh-CN" dirty="0" smtClean="0"/>
              <a:t>2CM-7CM</a:t>
            </a:r>
            <a:r>
              <a:rPr lang="zh-CN" altLang="en-US" dirty="0" smtClean="0"/>
              <a:t>，宽</a:t>
            </a:r>
            <a:r>
              <a:rPr lang="en-US" altLang="zh-CN" dirty="0" smtClean="0"/>
              <a:t>0.4-4.1CM</a:t>
            </a:r>
            <a:r>
              <a:rPr lang="zh-CN" altLang="en-US" dirty="0" smtClean="0"/>
              <a:t>，深</a:t>
            </a:r>
          </a:p>
          <a:p>
            <a:pPr algn="l"/>
            <a:r>
              <a:rPr lang="en-US" altLang="zh-CN" dirty="0" smtClean="0"/>
              <a:t>1CM-2.6CM</a:t>
            </a:r>
            <a:r>
              <a:rPr lang="zh-CN" altLang="en-US" dirty="0" smtClean="0"/>
              <a:t>，被方叶的后缘覆盖。肝固有动脉、门静脉、肝管、神经和淋巴组织共同包于</a:t>
            </a:r>
          </a:p>
          <a:p>
            <a:pPr algn="l"/>
            <a:r>
              <a:rPr lang="zh-CN" altLang="en-US" dirty="0" smtClean="0"/>
              <a:t>肝十二指肠韧带的右侧，构成肝蒂。肝蒂的下段：胆总管位于右前方、肝动脉位于左前</a:t>
            </a:r>
          </a:p>
          <a:p>
            <a:pPr algn="l"/>
            <a:r>
              <a:rPr lang="zh-CN" altLang="en-US" dirty="0" smtClean="0"/>
              <a:t>方、门静脉位于后方稍偏左，形成倒品字形。在肝蒂上段，前方为左右肝管、中间为左</a:t>
            </a:r>
          </a:p>
          <a:p>
            <a:pPr algn="l"/>
            <a:r>
              <a:rPr lang="zh-CN" altLang="en-US" dirty="0" smtClean="0"/>
              <a:t>右肝动脉、后方为左右门静脉，形成前中后结构。就各管左右分支交汇点而言，肝动脉</a:t>
            </a:r>
          </a:p>
          <a:p>
            <a:pPr algn="l"/>
            <a:r>
              <a:rPr lang="zh-CN" altLang="en-US" dirty="0" smtClean="0"/>
              <a:t>分叉点最低，门静脉居中，肝管最高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29600" cy="6583362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肝脏分</a:t>
            </a:r>
            <a:r>
              <a:rPr lang="en-US" altLang="zh-CN" sz="2800" dirty="0"/>
              <a:t>8</a:t>
            </a:r>
            <a:r>
              <a:rPr lang="zh-CN" altLang="en-US" sz="2800" dirty="0"/>
              <a:t>个段，主要被肝静脉系统和门静脉系统分割。肝中静脉将肝分成左右两叶。肝右静脉分肝右叶为右前、右后两部分。肝左静脉分肝左叶为左内叶、左外叶。门静脉系统走行于肝段内。</a:t>
            </a:r>
            <a:r>
              <a:rPr lang="en-US" altLang="zh-CN" sz="2800" dirty="0"/>
              <a:t>Ⅰ</a:t>
            </a:r>
            <a:r>
              <a:rPr lang="zh-CN" altLang="en-US" sz="2800" dirty="0"/>
              <a:t>段为尾状叶，</a:t>
            </a:r>
            <a:r>
              <a:rPr lang="en-US" altLang="zh-CN" sz="2800" dirty="0"/>
              <a:t>CT</a:t>
            </a:r>
            <a:r>
              <a:rPr lang="zh-CN" altLang="en-US" sz="2800" dirty="0"/>
              <a:t>示在门、腔静脉之间，</a:t>
            </a:r>
            <a:r>
              <a:rPr lang="en-US" altLang="zh-CN" sz="2800" dirty="0"/>
              <a:t>Ⅱ</a:t>
            </a:r>
            <a:r>
              <a:rPr lang="zh-CN" altLang="en-US" sz="2800" dirty="0"/>
              <a:t>段（靠上）与</a:t>
            </a:r>
            <a:r>
              <a:rPr lang="en-US" altLang="zh-CN" sz="2800" dirty="0"/>
              <a:t>Ⅲ</a:t>
            </a:r>
            <a:r>
              <a:rPr lang="zh-CN" altLang="en-US" sz="2800" dirty="0"/>
              <a:t>段（靠下）构成左外叶，</a:t>
            </a:r>
            <a:r>
              <a:rPr lang="en-US" altLang="zh-CN" sz="2800" dirty="0"/>
              <a:t>Ⅳ</a:t>
            </a:r>
            <a:r>
              <a:rPr lang="zh-CN" altLang="en-US" sz="2800" dirty="0"/>
              <a:t>段为方叶，也是左内叶，</a:t>
            </a:r>
            <a:r>
              <a:rPr lang="en-US" altLang="zh-CN" sz="2800" dirty="0"/>
              <a:t>Ⅴ</a:t>
            </a:r>
            <a:r>
              <a:rPr lang="zh-CN" altLang="en-US" sz="2800" dirty="0"/>
              <a:t>段（靠下）与</a:t>
            </a:r>
            <a:r>
              <a:rPr lang="en-US" altLang="zh-CN" sz="2800" dirty="0"/>
              <a:t>Ⅷ</a:t>
            </a:r>
            <a:r>
              <a:rPr lang="zh-CN" altLang="en-US" sz="2800" dirty="0"/>
              <a:t>（靠上）段构成肝右前叶， </a:t>
            </a:r>
            <a:r>
              <a:rPr lang="en-US" altLang="zh-CN" sz="2800" dirty="0"/>
              <a:t>Ⅵ</a:t>
            </a:r>
            <a:r>
              <a:rPr lang="zh-CN" altLang="en-US" sz="2800" dirty="0"/>
              <a:t>段（靠下）与</a:t>
            </a:r>
            <a:r>
              <a:rPr lang="en-US" altLang="zh-CN" sz="2800" dirty="0"/>
              <a:t>Ⅶ</a:t>
            </a:r>
            <a:r>
              <a:rPr lang="zh-CN" altLang="en-US" sz="2800" dirty="0"/>
              <a:t>段（靠上）构成肝右后叶。至于</a:t>
            </a:r>
            <a:r>
              <a:rPr lang="en-US" altLang="zh-CN" sz="2800" dirty="0"/>
              <a:t>Ⅱ</a:t>
            </a:r>
            <a:r>
              <a:rPr lang="zh-CN" altLang="en-US" sz="2800" dirty="0"/>
              <a:t>段与</a:t>
            </a:r>
            <a:r>
              <a:rPr lang="en-US" altLang="zh-CN" sz="2800" dirty="0"/>
              <a:t>Ⅲ</a:t>
            </a:r>
            <a:r>
              <a:rPr lang="zh-CN" altLang="en-US" sz="2800" dirty="0"/>
              <a:t>段、</a:t>
            </a:r>
            <a:r>
              <a:rPr lang="en-US" altLang="zh-CN" sz="2800" dirty="0"/>
              <a:t>Ⅴ</a:t>
            </a:r>
            <a:r>
              <a:rPr lang="zh-CN" altLang="en-US" sz="2800" dirty="0"/>
              <a:t>段与</a:t>
            </a:r>
            <a:r>
              <a:rPr lang="en-US" altLang="zh-CN" sz="2800" dirty="0"/>
              <a:t>Ⅷ</a:t>
            </a:r>
            <a:r>
              <a:rPr lang="zh-CN" altLang="en-US" sz="2800" dirty="0"/>
              <a:t>段、 </a:t>
            </a:r>
            <a:r>
              <a:rPr lang="en-US" altLang="zh-CN" sz="2800" dirty="0"/>
              <a:t>Ⅵ</a:t>
            </a:r>
            <a:r>
              <a:rPr lang="zh-CN" altLang="en-US" sz="2800" dirty="0"/>
              <a:t>段与</a:t>
            </a:r>
            <a:r>
              <a:rPr lang="en-US" altLang="zh-CN" sz="2800" dirty="0"/>
              <a:t>Ⅶ</a:t>
            </a:r>
            <a:r>
              <a:rPr lang="zh-CN" altLang="en-US" sz="2800" dirty="0"/>
              <a:t>段分界，粗略方法以肝内门静脉分支或肝门平面为分界标志，出现以上平面所显示的是靠上方的，</a:t>
            </a:r>
            <a:r>
              <a:rPr lang="en-US" altLang="zh-CN" sz="2800" dirty="0"/>
              <a:t>Ⅱ</a:t>
            </a:r>
            <a:r>
              <a:rPr lang="zh-CN" altLang="en-US" sz="2800" dirty="0"/>
              <a:t>段、</a:t>
            </a:r>
            <a:r>
              <a:rPr lang="en-US" altLang="zh-CN" sz="2800" dirty="0"/>
              <a:t>Ⅶ</a:t>
            </a:r>
            <a:r>
              <a:rPr lang="zh-CN" altLang="en-US" sz="2800" dirty="0"/>
              <a:t>段、</a:t>
            </a:r>
            <a:r>
              <a:rPr lang="en-US" altLang="zh-CN" sz="2800" dirty="0"/>
              <a:t>Ⅷ</a:t>
            </a:r>
            <a:r>
              <a:rPr lang="zh-CN" altLang="en-US" sz="2800" dirty="0"/>
              <a:t>段，以下层面就是</a:t>
            </a:r>
            <a:r>
              <a:rPr lang="en-US" altLang="zh-CN" sz="2800" dirty="0"/>
              <a:t>Ⅲ</a:t>
            </a:r>
            <a:r>
              <a:rPr lang="zh-CN" altLang="en-US" sz="2800" dirty="0"/>
              <a:t>段、</a:t>
            </a:r>
            <a:r>
              <a:rPr lang="en-US" altLang="zh-CN" sz="2800" dirty="0"/>
              <a:t>Ⅴ</a:t>
            </a:r>
            <a:r>
              <a:rPr lang="zh-CN" altLang="en-US" sz="2800" dirty="0"/>
              <a:t>段、</a:t>
            </a:r>
            <a:r>
              <a:rPr lang="en-US" altLang="zh-CN" sz="2800" dirty="0"/>
              <a:t>Ⅵ</a:t>
            </a:r>
            <a:r>
              <a:rPr lang="zh-CN" altLang="en-US" sz="2800" dirty="0"/>
              <a:t>段。</a:t>
            </a:r>
            <a:br>
              <a:rPr lang="zh-CN" altLang="en-US" sz="2800" dirty="0"/>
            </a:br>
            <a:r>
              <a:rPr lang="en-US" altLang="zh-CN" sz="2800" dirty="0"/>
              <a:t>Ⅴ</a:t>
            </a:r>
            <a:r>
              <a:rPr lang="zh-CN" altLang="en-US" sz="2800" dirty="0"/>
              <a:t>段与</a:t>
            </a:r>
            <a:r>
              <a:rPr lang="en-US" altLang="zh-CN" sz="2800" dirty="0"/>
              <a:t>Ⅵ</a:t>
            </a:r>
            <a:r>
              <a:rPr lang="zh-CN" altLang="en-US" sz="2800" dirty="0"/>
              <a:t>段、</a:t>
            </a:r>
            <a:r>
              <a:rPr lang="en-US" altLang="zh-CN" sz="2800" dirty="0"/>
              <a:t>Ⅶ</a:t>
            </a:r>
            <a:r>
              <a:rPr lang="zh-CN" altLang="en-US" sz="2800" dirty="0"/>
              <a:t>段与</a:t>
            </a:r>
            <a:r>
              <a:rPr lang="en-US" altLang="zh-CN" sz="2800" dirty="0"/>
              <a:t>Ⅷ</a:t>
            </a:r>
            <a:r>
              <a:rPr lang="zh-CN" altLang="en-US" sz="2800" dirty="0"/>
              <a:t>段之间以肝右静脉分界。</a:t>
            </a:r>
            <a:br>
              <a:rPr lang="zh-CN" altLang="en-US" sz="2800" dirty="0"/>
            </a:br>
            <a:r>
              <a:rPr lang="zh-CN" altLang="en-US" sz="2800" dirty="0"/>
              <a:t>影像学上横断面上以肝静脉为界，</a:t>
            </a:r>
            <a:r>
              <a:rPr lang="en-US" altLang="zh-CN" sz="2800" dirty="0"/>
              <a:t>2</a:t>
            </a:r>
            <a:r>
              <a:rPr lang="zh-CN" altLang="en-US" sz="2800" dirty="0"/>
              <a:t>，</a:t>
            </a:r>
            <a:r>
              <a:rPr lang="en-US" altLang="zh-CN" sz="2800" dirty="0"/>
              <a:t>3</a:t>
            </a:r>
            <a:r>
              <a:rPr lang="zh-CN" altLang="en-US" sz="2800" dirty="0"/>
              <a:t>；</a:t>
            </a:r>
            <a:r>
              <a:rPr lang="en-US" altLang="zh-CN" sz="2800" dirty="0"/>
              <a:t>5</a:t>
            </a:r>
            <a:r>
              <a:rPr lang="zh-CN" altLang="en-US" sz="2800" dirty="0"/>
              <a:t>，</a:t>
            </a:r>
            <a:r>
              <a:rPr lang="en-US" altLang="zh-CN" sz="2800" dirty="0"/>
              <a:t>8</a:t>
            </a:r>
            <a:r>
              <a:rPr lang="zh-CN" altLang="en-US" sz="2800" dirty="0"/>
              <a:t>；</a:t>
            </a:r>
            <a:r>
              <a:rPr lang="en-US" altLang="zh-CN" sz="2800" dirty="0"/>
              <a:t>6</a:t>
            </a:r>
            <a:r>
              <a:rPr lang="zh-CN" altLang="en-US" sz="2800" dirty="0"/>
              <a:t>，</a:t>
            </a:r>
            <a:r>
              <a:rPr lang="en-US" altLang="zh-CN" sz="2800" dirty="0"/>
              <a:t>7 </a:t>
            </a:r>
            <a:r>
              <a:rPr lang="zh-CN" altLang="en-US" sz="2800" dirty="0"/>
              <a:t>的分界大约门静脉左右分支平面。</a:t>
            </a:r>
            <a:br>
              <a:rPr lang="zh-CN" altLang="en-US" sz="2800" dirty="0"/>
            </a:br>
            <a:r>
              <a:rPr lang="zh-CN" altLang="en-US" sz="2800" dirty="0"/>
              <a:t/>
            </a:r>
            <a:br>
              <a:rPr lang="zh-CN" altLang="en-US" sz="2800" dirty="0"/>
            </a:br>
            <a:endParaRPr lang="zh-CN" alt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zh-CN" altLang="en-US" dirty="0"/>
              <a:t>肝脏分段的意义：可以了解病灶所处位置，尤其对于肝脏恶性肿瘤患者，从而指导治疗。肝脏的分段和肝脏的解剖密切相关，了解了肝脏的解剖并且应用到影像学的分析中去，也就可以熟练的了解肝脏的分段了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CT</a:t>
            </a:r>
            <a:r>
              <a:rPr lang="zh-CN" altLang="en-US" sz="2800" dirty="0"/>
              <a:t>：首先找出肝脏的三大静脉：肝中静脉，肝左静脉，肝右静脉；找出门静脉及其分叉部位。门静脉分叉可以区分上段和下段，即肝</a:t>
            </a:r>
            <a:r>
              <a:rPr lang="en-US" altLang="zh-CN" sz="2800" dirty="0"/>
              <a:t>S5/S8,S6/S7</a:t>
            </a:r>
            <a:r>
              <a:rPr lang="zh-CN" altLang="en-US" sz="2800" dirty="0"/>
              <a:t>，门静脉分叉以上为</a:t>
            </a:r>
            <a:r>
              <a:rPr lang="en-US" altLang="zh-CN" sz="2800" dirty="0"/>
              <a:t>S8</a:t>
            </a:r>
            <a:r>
              <a:rPr lang="zh-CN" altLang="en-US" sz="2800" dirty="0"/>
              <a:t>，</a:t>
            </a:r>
            <a:r>
              <a:rPr lang="en-US" altLang="zh-CN" sz="2800" dirty="0"/>
              <a:t>S7</a:t>
            </a:r>
            <a:r>
              <a:rPr lang="zh-CN" altLang="en-US" sz="2800" dirty="0"/>
              <a:t>；肝右静脉和肝中静脉之间是右前叶，肝右静脉以后是右后叶；一般规律，从</a:t>
            </a:r>
            <a:r>
              <a:rPr lang="en-US" altLang="zh-CN" sz="2800" dirty="0"/>
              <a:t>CT</a:t>
            </a:r>
            <a:r>
              <a:rPr lang="zh-CN" altLang="en-US" sz="2800" dirty="0"/>
              <a:t>上看，最先看到的是</a:t>
            </a:r>
            <a:r>
              <a:rPr lang="en-US" altLang="zh-CN" sz="2800" dirty="0"/>
              <a:t>S8</a:t>
            </a:r>
            <a:r>
              <a:rPr lang="zh-CN" altLang="en-US" sz="2800" dirty="0"/>
              <a:t>，然后是</a:t>
            </a:r>
            <a:r>
              <a:rPr lang="en-US" altLang="zh-CN" sz="2800" dirty="0"/>
              <a:t>S2</a:t>
            </a:r>
            <a:r>
              <a:rPr lang="zh-CN" altLang="en-US" sz="2800" dirty="0"/>
              <a:t>、</a:t>
            </a:r>
            <a:r>
              <a:rPr lang="en-US" altLang="zh-CN" sz="2800" dirty="0"/>
              <a:t>3</a:t>
            </a:r>
            <a:r>
              <a:rPr lang="zh-CN" altLang="en-US" sz="2800" dirty="0"/>
              <a:t>，肝左外叶以肝裂为界，比较容易辨认，左内叶为肝裂和肝中静脉之间区域，胆囊往下的层次是</a:t>
            </a:r>
            <a:r>
              <a:rPr lang="en-US" altLang="zh-CN" sz="2800" dirty="0"/>
              <a:t>S5</a:t>
            </a:r>
            <a:r>
              <a:rPr lang="zh-CN" altLang="en-US" sz="2800" dirty="0"/>
              <a:t>，最后的层面一般是肝</a:t>
            </a:r>
            <a:r>
              <a:rPr lang="en-US" altLang="zh-CN" sz="2800" dirty="0"/>
              <a:t>S6</a:t>
            </a:r>
            <a:r>
              <a:rPr lang="zh-CN" altLang="en-US" sz="2800" dirty="0"/>
              <a:t>，下腔静脉和门静脉夹着的是尾状叶，即</a:t>
            </a:r>
            <a:r>
              <a:rPr lang="en-US" altLang="zh-CN" sz="2800" dirty="0"/>
              <a:t>S1</a:t>
            </a:r>
            <a:r>
              <a:rPr lang="zh-CN" altLang="en-US" sz="2800" dirty="0"/>
              <a:t>。</a:t>
            </a:r>
            <a:br>
              <a:rPr lang="zh-CN" altLang="en-US" sz="2800" dirty="0"/>
            </a:br>
            <a:endParaRPr lang="zh-CN" alt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istrator\Desktop\肝脏的分段\5-CT图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istrator\Desktop\肝脏的分段\5-CT图~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2778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肝脏分段解剖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-11632"/>
            <a:ext cx="7977190" cy="664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肝脏分段解剖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05850" cy="710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肝脏分段解剖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876"/>
            <a:ext cx="9620250" cy="700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肝脏分段解剖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15475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p900.com/uploadImages/newscontentpic/2010-05-22-11-15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71540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81gb.com/uploads/allimg/110212/2_11021210574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95" y="0"/>
            <a:ext cx="90596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282" y="1142984"/>
            <a:ext cx="89297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/>
              <a:t>肝固有动脉 是肝总动脉发出胃十二指肠后的直接延续，近肝门处分为左右肝动脉进</a:t>
            </a:r>
          </a:p>
          <a:p>
            <a:r>
              <a:rPr lang="zh-CN" altLang="en-US" sz="2000" dirty="0" smtClean="0"/>
              <a:t>入肝脏，肝内动脉走行弯曲、盘绕。肝右动脉分出①胆囊动脉；②右前叶动脉；③右后</a:t>
            </a:r>
          </a:p>
          <a:p>
            <a:r>
              <a:rPr lang="zh-CN" altLang="en-US" sz="2000" dirty="0" smtClean="0"/>
              <a:t>叶动脉；④右尾状叶动脉。肝左叶动脉分出①左内叶动脉；②左外叶动脉；③左尾状叶</a:t>
            </a:r>
          </a:p>
          <a:p>
            <a:r>
              <a:rPr lang="zh-CN" altLang="en-US" sz="2000" dirty="0" smtClean="0"/>
              <a:t>动脉。肝固有动脉约</a:t>
            </a:r>
            <a:r>
              <a:rPr lang="en-US" altLang="zh-CN" sz="2000" dirty="0" smtClean="0"/>
              <a:t>40%</a:t>
            </a:r>
            <a:r>
              <a:rPr lang="zh-CN" altLang="en-US" sz="2000" dirty="0" smtClean="0"/>
              <a:t>分出肝中动脉。</a:t>
            </a:r>
          </a:p>
          <a:p>
            <a:r>
              <a:rPr lang="zh-CN" altLang="en-US" sz="2000" dirty="0" smtClean="0"/>
              <a:t>肝固有动脉正常占</a:t>
            </a:r>
            <a:r>
              <a:rPr lang="en-US" altLang="zh-CN" sz="2000" dirty="0" smtClean="0"/>
              <a:t>51%-75.7%</a:t>
            </a:r>
            <a:r>
              <a:rPr lang="zh-CN" altLang="en-US" sz="2000" dirty="0" smtClean="0"/>
              <a:t>，变异占</a:t>
            </a:r>
            <a:r>
              <a:rPr lang="en-US" altLang="zh-CN" sz="2000" dirty="0" smtClean="0"/>
              <a:t>21.3%-49%</a:t>
            </a:r>
            <a:r>
              <a:rPr lang="zh-CN" altLang="en-US" sz="2000" dirty="0" smtClean="0"/>
              <a:t>。 肝固有动脉还可源于肠系膜上动脉，</a:t>
            </a:r>
          </a:p>
          <a:p>
            <a:r>
              <a:rPr lang="zh-CN" altLang="en-US" sz="2000" dirty="0" smtClean="0"/>
              <a:t>主动脉、胃右动脉和其它内脏动脉分支。迷走的肝左、右动脉分别为</a:t>
            </a:r>
            <a:r>
              <a:rPr lang="en-US" altLang="zh-CN" sz="2000" dirty="0" smtClean="0"/>
              <a:t>10%-14%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12%-14%</a:t>
            </a:r>
          </a:p>
          <a:p>
            <a:r>
              <a:rPr lang="zh-CN" altLang="en-US" sz="2000" dirty="0" smtClean="0"/>
              <a:t>。</a:t>
            </a:r>
            <a:r>
              <a:rPr lang="en-US" altLang="zh-CN" sz="2000" dirty="0" err="1" smtClean="0"/>
              <a:t>Michels</a:t>
            </a:r>
            <a:r>
              <a:rPr lang="zh-CN" altLang="en-US" sz="2000" dirty="0" smtClean="0"/>
              <a:t>尸检</a:t>
            </a:r>
            <a:r>
              <a:rPr lang="en-US" altLang="zh-CN" sz="2000" dirty="0" smtClean="0"/>
              <a:t>200</a:t>
            </a:r>
            <a:r>
              <a:rPr lang="zh-CN" altLang="en-US" sz="2000" dirty="0" smtClean="0"/>
              <a:t>例，将肝动脉分为十型。</a:t>
            </a:r>
            <a:r>
              <a:rPr lang="en-US" altLang="zh-CN" sz="2000" dirty="0" smtClean="0"/>
              <a:t>Hiatt</a:t>
            </a:r>
            <a:r>
              <a:rPr lang="zh-CN" altLang="en-US" sz="2000" dirty="0" smtClean="0"/>
              <a:t>对</a:t>
            </a:r>
            <a:r>
              <a:rPr lang="en-US" altLang="zh-CN" sz="2000" dirty="0" smtClean="0"/>
              <a:t>1000</a:t>
            </a:r>
            <a:r>
              <a:rPr lang="zh-CN" altLang="en-US" sz="2000" dirty="0" smtClean="0"/>
              <a:t>例标本分析后，建议将</a:t>
            </a:r>
            <a:r>
              <a:rPr lang="en-US" altLang="zh-CN" sz="2000" dirty="0" err="1" smtClean="0"/>
              <a:t>Michels</a:t>
            </a:r>
            <a:endParaRPr lang="en-US" altLang="zh-CN" sz="2000" dirty="0" smtClean="0"/>
          </a:p>
          <a:p>
            <a:r>
              <a:rPr lang="zh-CN" altLang="en-US" sz="2000" dirty="0" smtClean="0"/>
              <a:t>的分型归为五型：正常型、替代或副肝左动脉型、替代或副右肝动脉型、肝左和右动脉</a:t>
            </a:r>
          </a:p>
          <a:p>
            <a:r>
              <a:rPr lang="zh-CN" altLang="en-US" sz="2000" dirty="0" smtClean="0"/>
              <a:t>同时变异型和肝总动脉起源自肠系膜上动脉型。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000108"/>
          </a:xfrm>
        </p:spPr>
        <p:txBody>
          <a:bodyPr/>
          <a:lstStyle/>
          <a:p>
            <a:r>
              <a:rPr lang="zh-CN" altLang="en-US" dirty="0" smtClean="0"/>
              <a:t>肝门静脉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857232"/>
            <a:ext cx="9144000" cy="60007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CN" altLang="en-US" dirty="0" smtClean="0"/>
              <a:t>门静脉 门静脉血液的分流现象：指来自肠系膜上静脉的血大部分经门静脉右支达肝</a:t>
            </a:r>
            <a:br>
              <a:rPr lang="zh-CN" altLang="en-US" dirty="0" smtClean="0"/>
            </a:br>
            <a:r>
              <a:rPr lang="zh-CN" altLang="en-US" dirty="0" smtClean="0"/>
              <a:t>右叶；来自肠系膜下静脉和脾静脉的血大部分经门静脉左支达肝左叶。门静脉在肝门偏</a:t>
            </a:r>
            <a:br>
              <a:rPr lang="zh-CN" altLang="en-US" dirty="0" smtClean="0"/>
            </a:br>
            <a:r>
              <a:rPr lang="zh-CN" altLang="en-US" dirty="0" smtClean="0"/>
              <a:t>右处分为左右两支。门静脉右支短而粗，长约</a:t>
            </a:r>
            <a:r>
              <a:rPr lang="en-US" altLang="zh-CN" dirty="0" smtClean="0"/>
              <a:t>1CM-3CM</a:t>
            </a:r>
            <a:r>
              <a:rPr lang="zh-CN" altLang="en-US" dirty="0" smtClean="0"/>
              <a:t>，肝外可显露的部分短，分出：①</a:t>
            </a:r>
            <a:br>
              <a:rPr lang="zh-CN" altLang="en-US" dirty="0" smtClean="0"/>
            </a:br>
            <a:r>
              <a:rPr lang="zh-CN" altLang="en-US" dirty="0" smtClean="0"/>
              <a:t>尾状叶右段支，②右前叶支，③右后叶支，④胆囊旁门静脉分支。 门静脉左支分出后，</a:t>
            </a:r>
            <a:br>
              <a:rPr lang="zh-CN" altLang="en-US" dirty="0" smtClean="0"/>
            </a:br>
            <a:r>
              <a:rPr lang="zh-CN" altLang="en-US" dirty="0" smtClean="0"/>
              <a:t>沿横沟向左至左纵沟后弯向前上方，进入肝实质。门静脉左支干分为横部（</a:t>
            </a:r>
            <a:r>
              <a:rPr lang="en-US" altLang="zh-CN" dirty="0" smtClean="0"/>
              <a:t>2CM-4CM</a:t>
            </a:r>
            <a:r>
              <a:rPr lang="zh-CN" altLang="en-US" dirty="0" smtClean="0"/>
              <a:t>）、</a:t>
            </a:r>
            <a:br>
              <a:rPr lang="zh-CN" altLang="en-US" dirty="0" smtClean="0"/>
            </a:br>
            <a:r>
              <a:rPr lang="zh-CN" altLang="en-US" dirty="0" smtClean="0"/>
              <a:t>角部（</a:t>
            </a:r>
            <a:r>
              <a:rPr lang="en-US" altLang="zh-CN" dirty="0" smtClean="0"/>
              <a:t>90</a:t>
            </a:r>
            <a:r>
              <a:rPr lang="zh-CN" altLang="en-US" dirty="0" smtClean="0"/>
              <a:t>度</a:t>
            </a:r>
            <a:r>
              <a:rPr lang="en-US" altLang="zh-CN" dirty="0" smtClean="0"/>
              <a:t>-120</a:t>
            </a:r>
            <a:r>
              <a:rPr lang="zh-CN" altLang="en-US" dirty="0" smtClean="0"/>
              <a:t>度）、矢状部（</a:t>
            </a:r>
            <a:r>
              <a:rPr lang="en-US" altLang="zh-CN" dirty="0" smtClean="0"/>
              <a:t>1CM-2CM</a:t>
            </a:r>
            <a:r>
              <a:rPr lang="zh-CN" altLang="en-US" dirty="0" smtClean="0"/>
              <a:t>）和囊部，矢状部末端膨大为囊部。门静脉左支</a:t>
            </a:r>
            <a:br>
              <a:rPr lang="zh-CN" altLang="en-US" dirty="0" smtClean="0"/>
            </a:br>
            <a:r>
              <a:rPr lang="zh-CN" altLang="en-US" dirty="0" smtClean="0"/>
              <a:t>分出：①尾状叶左段支，②左内叶支，③左外上段支，④左外下段支，⑤静脉导管小支</a:t>
            </a:r>
            <a:br>
              <a:rPr lang="zh-CN" altLang="en-US" dirty="0" smtClean="0"/>
            </a:br>
            <a:r>
              <a:rPr lang="zh-CN" altLang="en-US" dirty="0" smtClean="0"/>
              <a:t>和左叶中间支。</a:t>
            </a:r>
            <a:br>
              <a:rPr lang="zh-CN" altLang="en-US" dirty="0" smtClean="0"/>
            </a:b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v1.info/tp/UploadFiles_5334/200607_35/200672612212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429652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100v1.info/tp/UploadFiles_5334/200607_35/200672612313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785818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612844"/>
            <a:ext cx="75009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第二肝门位于肝脏的膈面顶部，是肝左、中、右静脉汇入下腔静脉处，多被肝组织覆盖，不易直</a:t>
            </a:r>
          </a:p>
          <a:p>
            <a:r>
              <a:rPr lang="zh-CN" altLang="en-US" dirty="0" smtClean="0"/>
              <a:t>接见到肝静脉主干。肝静脉主干在肝实质内的范围约为距肝上下腔静脉</a:t>
            </a:r>
            <a:r>
              <a:rPr lang="en-US" altLang="zh-CN" dirty="0" smtClean="0"/>
              <a:t>2CM</a:t>
            </a:r>
            <a:r>
              <a:rPr lang="zh-CN" altLang="en-US" dirty="0" smtClean="0"/>
              <a:t>的范围内。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、肝右静脉 直径</a:t>
            </a:r>
            <a:r>
              <a:rPr lang="en-US" altLang="zh-CN" dirty="0" smtClean="0"/>
              <a:t>1cm-2.5cm</a:t>
            </a:r>
            <a:r>
              <a:rPr lang="zh-CN" altLang="en-US" dirty="0" smtClean="0"/>
              <a:t>，大多单独汇入下腔静脉右壁，有时为两支或三支分别汇入</a:t>
            </a:r>
          </a:p>
          <a:p>
            <a:r>
              <a:rPr lang="zh-CN" altLang="en-US" dirty="0" smtClean="0"/>
              <a:t>下腔静脉。</a:t>
            </a:r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、肝左静脉 由上下两支汇合而成入下腔静脉左壁。约</a:t>
            </a:r>
            <a:r>
              <a:rPr lang="en-US" altLang="zh-CN" dirty="0" smtClean="0"/>
              <a:t>40%</a:t>
            </a:r>
            <a:r>
              <a:rPr lang="zh-CN" altLang="en-US" dirty="0" smtClean="0"/>
              <a:t>的肝左、中静脉共干汇入下腔</a:t>
            </a:r>
          </a:p>
          <a:p>
            <a:r>
              <a:rPr lang="zh-CN" altLang="en-US" dirty="0" smtClean="0"/>
              <a:t>静脉，汇合点在镰状韧带的膈面附着点的直接延长线或略偏右侧，距肝表面的深度约</a:t>
            </a:r>
            <a:r>
              <a:rPr lang="en-US" altLang="zh-CN" dirty="0" smtClean="0"/>
              <a:t>0.5</a:t>
            </a:r>
          </a:p>
          <a:p>
            <a:r>
              <a:rPr lang="en-US" altLang="zh-CN" dirty="0" smtClean="0"/>
              <a:t>-1cm</a:t>
            </a:r>
            <a:r>
              <a:rPr lang="zh-CN" altLang="en-US" dirty="0" smtClean="0"/>
              <a:t>，会合后干静脉长约</a:t>
            </a:r>
            <a:r>
              <a:rPr lang="en-US" altLang="zh-CN" dirty="0" smtClean="0"/>
              <a:t>1CM</a:t>
            </a:r>
            <a:r>
              <a:rPr lang="zh-CN" altLang="en-US" dirty="0" smtClean="0"/>
              <a:t>。</a:t>
            </a:r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、肝中静脉 由左右两支组成，右支短粗，多单独开口于下腔静脉的左前壁。</a:t>
            </a:r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、肝浅静脉 包括左后和右后上缘支，走行于左右冠状韧带内，汇入肝左右静脉，亦可</a:t>
            </a:r>
          </a:p>
          <a:p>
            <a:r>
              <a:rPr lang="zh-CN" altLang="en-US" dirty="0" smtClean="0"/>
              <a:t>直接汇入下腔静脉。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2007</Words>
  <Application>Microsoft Office PowerPoint</Application>
  <PresentationFormat>全屏显示(4:3)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肝脏的大体解剖</vt:lpstr>
      <vt:lpstr>第一肝门</vt:lpstr>
      <vt:lpstr>幻灯片 3</vt:lpstr>
      <vt:lpstr>幻灯片 4</vt:lpstr>
      <vt:lpstr>幻灯片 5</vt:lpstr>
      <vt:lpstr>肝门静脉</vt:lpstr>
      <vt:lpstr>幻灯片 7</vt:lpstr>
      <vt:lpstr>幻灯片 8</vt:lpstr>
      <vt:lpstr>幻灯片 9</vt:lpstr>
      <vt:lpstr> 第三肝门 </vt:lpstr>
      <vt:lpstr>肝脏的淋巴引流和神经分布 </vt:lpstr>
      <vt:lpstr>Couinand分段 </vt:lpstr>
      <vt:lpstr>肝脏的分叶分段</vt:lpstr>
      <vt:lpstr>幻灯片 14</vt:lpstr>
      <vt:lpstr>幻灯片 15</vt:lpstr>
      <vt:lpstr>幻灯片 16</vt:lpstr>
      <vt:lpstr>幻灯片 17</vt:lpstr>
      <vt:lpstr>幻灯片 18</vt:lpstr>
      <vt:lpstr>Glisson系统</vt:lpstr>
      <vt:lpstr>肝脏分8个段，主要被肝静脉系统和门静脉系统分割。肝中静脉将肝分成左右两叶。肝右静脉分肝右叶为右前、右后两部分。肝左静脉分肝左叶为左内叶、左外叶。门静脉系统走行于肝段内。Ⅰ段为尾状叶，CT示在门、腔静脉之间，Ⅱ段（靠上）与Ⅲ段（靠下）构成左外叶，Ⅳ段为方叶，也是左内叶，Ⅴ段（靠下）与Ⅷ（靠上）段构成肝右前叶， Ⅵ段（靠下）与Ⅶ段（靠上）构成肝右后叶。至于Ⅱ段与Ⅲ段、Ⅴ段与Ⅷ段、 Ⅵ段与Ⅶ段分界，粗略方法以肝内门静脉分支或肝门平面为分界标志，出现以上平面所显示的是靠上方的，Ⅱ段、Ⅶ段、Ⅷ段，以下层面就是Ⅲ段、Ⅴ段、Ⅵ段。 Ⅴ段与Ⅵ段、Ⅶ段与Ⅷ段之间以肝右静脉分界。 影像学上横断面上以肝静脉为界，2，3；5，8；6，7 的分界大约门静脉左右分支平面。  </vt:lpstr>
      <vt:lpstr>肝脏分段的意义：可以了解病灶所处位置，尤其对于肝脏恶性肿瘤患者，从而指导治疗。肝脏的分段和肝脏的解剖密切相关，了解了肝脏的解剖并且应用到影像学的分析中去，也就可以熟练的了解肝脏的分段了</vt:lpstr>
      <vt:lpstr>CT：首先找出肝脏的三大静脉：肝中静脉，肝左静脉，肝右静脉；找出门静脉及其分叉部位。门静脉分叉可以区分上段和下段，即肝S5/S8,S6/S7，门静脉分叉以上为S8，S7；肝右静脉和肝中静脉之间是右前叶，肝右静脉以后是右后叶；一般规律，从CT上看，最先看到的是S8，然后是S2、3，肝左外叶以肝裂为界，比较容易辨认，左内叶为肝裂和肝中静脉之间区域，胆囊往下的层次是S5，最后的层面一般是肝S6，下腔静脉和门静脉夹着的是尾状叶，即S1。 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肝脏的大体解剖</dc:title>
  <dc:creator>User</dc:creator>
  <cp:lastModifiedBy>User</cp:lastModifiedBy>
  <cp:revision>13</cp:revision>
  <dcterms:created xsi:type="dcterms:W3CDTF">2011-09-17T10:50:29Z</dcterms:created>
  <dcterms:modified xsi:type="dcterms:W3CDTF">2011-09-17T13:06:41Z</dcterms:modified>
</cp:coreProperties>
</file>