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4"/>
  </p:notesMasterIdLst>
  <p:sldIdLst>
    <p:sldId id="373" r:id="rId2"/>
    <p:sldId id="256" r:id="rId3"/>
    <p:sldId id="374" r:id="rId4"/>
    <p:sldId id="257" r:id="rId5"/>
    <p:sldId id="262" r:id="rId6"/>
    <p:sldId id="263" r:id="rId7"/>
    <p:sldId id="445" r:id="rId8"/>
    <p:sldId id="270" r:id="rId9"/>
    <p:sldId id="300" r:id="rId10"/>
    <p:sldId id="302" r:id="rId11"/>
    <p:sldId id="304" r:id="rId12"/>
    <p:sldId id="305" r:id="rId13"/>
    <p:sldId id="288" r:id="rId14"/>
    <p:sldId id="431" r:id="rId15"/>
    <p:sldId id="432" r:id="rId16"/>
    <p:sldId id="291" r:id="rId17"/>
    <p:sldId id="425" r:id="rId18"/>
    <p:sldId id="325" r:id="rId19"/>
    <p:sldId id="436" r:id="rId20"/>
    <p:sldId id="356" r:id="rId21"/>
    <p:sldId id="357" r:id="rId22"/>
    <p:sldId id="406" r:id="rId23"/>
    <p:sldId id="437" r:id="rId24"/>
    <p:sldId id="433" r:id="rId25"/>
    <p:sldId id="358" r:id="rId26"/>
    <p:sldId id="359" r:id="rId27"/>
    <p:sldId id="360" r:id="rId28"/>
    <p:sldId id="403" r:id="rId29"/>
    <p:sldId id="442" r:id="rId30"/>
    <p:sldId id="369" r:id="rId31"/>
    <p:sldId id="443" r:id="rId32"/>
    <p:sldId id="447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88" autoAdjust="0"/>
    <p:restoredTop sz="94660"/>
  </p:normalViewPr>
  <p:slideViewPr>
    <p:cSldViewPr>
      <p:cViewPr>
        <p:scale>
          <a:sx n="75" d="100"/>
          <a:sy n="75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FEA1E-FC36-44C1-BD63-D383CD8A6F8E}" type="datetimeFigureOut">
              <a:rPr lang="zh-CN" altLang="en-US" smtClean="0"/>
              <a:pPr/>
              <a:t>2015/8/18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090D6-F127-450D-AA51-E669A8A27BF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多积累经验，认识征象，辨别征象。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090D6-F127-450D-AA51-E669A8A27BF4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935-918F-412B-9E36-C3ACC8F0E56F}" type="datetimeFigureOut">
              <a:rPr lang="zh-CN" altLang="en-US" smtClean="0"/>
              <a:pPr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399-08BE-48F8-A39E-C1DF5591A5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935-918F-412B-9E36-C3ACC8F0E56F}" type="datetimeFigureOut">
              <a:rPr lang="zh-CN" altLang="en-US" smtClean="0"/>
              <a:pPr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399-08BE-48F8-A39E-C1DF5591A5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935-918F-412B-9E36-C3ACC8F0E56F}" type="datetimeFigureOut">
              <a:rPr lang="zh-CN" altLang="en-US" smtClean="0"/>
              <a:pPr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399-08BE-48F8-A39E-C1DF5591A5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6644A2-2DE5-4025-BC63-12F5265BF12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51372C-47AA-4042-B8D9-BFC678EE945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935-918F-412B-9E36-C3ACC8F0E56F}" type="datetimeFigureOut">
              <a:rPr lang="zh-CN" altLang="en-US" smtClean="0"/>
              <a:pPr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399-08BE-48F8-A39E-C1DF5591A5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935-918F-412B-9E36-C3ACC8F0E56F}" type="datetimeFigureOut">
              <a:rPr lang="zh-CN" altLang="en-US" smtClean="0"/>
              <a:pPr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399-08BE-48F8-A39E-C1DF5591A5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935-918F-412B-9E36-C3ACC8F0E56F}" type="datetimeFigureOut">
              <a:rPr lang="zh-CN" altLang="en-US" smtClean="0"/>
              <a:pPr/>
              <a:t>2015/8/18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399-08BE-48F8-A39E-C1DF5591A5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935-918F-412B-9E36-C3ACC8F0E56F}" type="datetimeFigureOut">
              <a:rPr lang="zh-CN" altLang="en-US" smtClean="0"/>
              <a:pPr/>
              <a:t>2015/8/18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399-08BE-48F8-A39E-C1DF5591A5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935-918F-412B-9E36-C3ACC8F0E56F}" type="datetimeFigureOut">
              <a:rPr lang="zh-CN" altLang="en-US" smtClean="0"/>
              <a:pPr/>
              <a:t>2015/8/18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399-08BE-48F8-A39E-C1DF5591A5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935-918F-412B-9E36-C3ACC8F0E56F}" type="datetimeFigureOut">
              <a:rPr lang="zh-CN" altLang="en-US" smtClean="0"/>
              <a:pPr/>
              <a:t>2015/8/18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399-08BE-48F8-A39E-C1DF5591A5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935-918F-412B-9E36-C3ACC8F0E56F}" type="datetimeFigureOut">
              <a:rPr lang="zh-CN" altLang="en-US" smtClean="0"/>
              <a:pPr/>
              <a:t>2015/8/18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399-08BE-48F8-A39E-C1DF5591A5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F3935-918F-412B-9E36-C3ACC8F0E56F}" type="datetimeFigureOut">
              <a:rPr lang="zh-CN" altLang="en-US" smtClean="0"/>
              <a:pPr/>
              <a:t>2015/8/18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AB399-08BE-48F8-A39E-C1DF5591A5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F3935-918F-412B-9E36-C3ACC8F0E56F}" type="datetimeFigureOut">
              <a:rPr lang="zh-CN" altLang="en-US" smtClean="0"/>
              <a:pPr/>
              <a:t>2015/8/18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AB399-08BE-48F8-A39E-C1DF5591A5D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9.png"/><Relationship Id="rId7" Type="http://schemas.openxmlformats.org/officeDocument/2006/relationships/image" Target="../media/image6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5.jpeg"/><Relationship Id="rId10" Type="http://schemas.openxmlformats.org/officeDocument/2006/relationships/image" Target="../media/image64.jpeg"/><Relationship Id="rId4" Type="http://schemas.openxmlformats.org/officeDocument/2006/relationships/image" Target="../media/image60.png"/><Relationship Id="rId9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2088232" cy="183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12776"/>
            <a:ext cx="1963039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556792"/>
            <a:ext cx="2160240" cy="189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212976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679596_20140616_CT_4_17_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212976"/>
            <a:ext cx="2088233" cy="161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F679596_20140616_CT_4_17_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3212976"/>
            <a:ext cx="217374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F530967_20141106_CT_2_19_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869160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F530967_20141106_CT_4_16_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4797152"/>
            <a:ext cx="208823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F530967_20141106_CT_4_16_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4797152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P101018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188640"/>
            <a:ext cx="2088232" cy="1409557"/>
          </a:xfrm>
          <a:prstGeom prst="rect">
            <a:avLst/>
          </a:prstGeom>
          <a:noFill/>
        </p:spPr>
      </p:pic>
      <p:pic>
        <p:nvPicPr>
          <p:cNvPr id="14" name="Picture 5" descr="P101018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188640"/>
            <a:ext cx="2160240" cy="1407881"/>
          </a:xfrm>
          <a:prstGeom prst="rect">
            <a:avLst/>
          </a:prstGeom>
          <a:noFill/>
        </p:spPr>
      </p:pic>
      <p:pic>
        <p:nvPicPr>
          <p:cNvPr id="15" name="Picture 7" descr="P101018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188640"/>
            <a:ext cx="1944216" cy="141277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020272" y="69269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Case 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20272" y="234888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Case 2</a:t>
            </a:r>
            <a:endParaRPr lang="zh-CN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2" y="393305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Case 3</a:t>
            </a:r>
            <a:endParaRPr lang="zh-CN" alt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020272" y="55892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Case 4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7848600" cy="91440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>
                <a:solidFill>
                  <a:srgbClr val="00FF00"/>
                </a:solidFill>
                <a:latin typeface="+mn-ea"/>
                <a:ea typeface="+mn-ea"/>
              </a:rPr>
              <a:t>肝血管瘤影像表现</a:t>
            </a:r>
            <a:endParaRPr lang="zh-CN" altLang="en-US" sz="4000" dirty="0">
              <a:solidFill>
                <a:srgbClr val="00FF00"/>
              </a:solidFill>
              <a:latin typeface="+mn-ea"/>
              <a:ea typeface="+mn-ea"/>
            </a:endParaRPr>
          </a:p>
        </p:txBody>
      </p:sp>
      <p:sp>
        <p:nvSpPr>
          <p:cNvPr id="1234947" name="Text Box 3"/>
          <p:cNvSpPr txBox="1">
            <a:spLocks noChangeArrowheads="1"/>
          </p:cNvSpPr>
          <p:nvPr/>
        </p:nvSpPr>
        <p:spPr bwMode="auto">
          <a:xfrm>
            <a:off x="1322388" y="3581400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T2WI</a:t>
            </a:r>
            <a:endParaRPr lang="en-US" altLang="zh-CN" sz="1800" b="1">
              <a:solidFill>
                <a:schemeClr val="bg1"/>
              </a:solidFill>
            </a:endParaRPr>
          </a:p>
        </p:txBody>
      </p:sp>
      <p:sp>
        <p:nvSpPr>
          <p:cNvPr id="1234948" name="Text Box 4"/>
          <p:cNvSpPr txBox="1">
            <a:spLocks noChangeArrowheads="1"/>
          </p:cNvSpPr>
          <p:nvPr/>
        </p:nvSpPr>
        <p:spPr bwMode="auto">
          <a:xfrm>
            <a:off x="3124200" y="35814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T1WI</a:t>
            </a:r>
            <a:endParaRPr lang="en-US" altLang="zh-CN" sz="1800" b="1">
              <a:solidFill>
                <a:schemeClr val="bg1"/>
              </a:solidFill>
            </a:endParaRPr>
          </a:p>
        </p:txBody>
      </p:sp>
      <p:sp>
        <p:nvSpPr>
          <p:cNvPr id="1234949" name="Text Box 5"/>
          <p:cNvSpPr txBox="1">
            <a:spLocks noChangeArrowheads="1"/>
          </p:cNvSpPr>
          <p:nvPr/>
        </p:nvSpPr>
        <p:spPr bwMode="auto">
          <a:xfrm>
            <a:off x="5097463" y="3581400"/>
            <a:ext cx="2598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Gd-DTPA </a:t>
            </a:r>
            <a:r>
              <a:rPr lang="zh-CN" altLang="en-US" b="1">
                <a:solidFill>
                  <a:schemeClr val="bg1"/>
                </a:solidFill>
              </a:rPr>
              <a:t>动脉期 </a:t>
            </a:r>
            <a:endParaRPr lang="zh-CN" altLang="en-US" sz="1800" b="1">
              <a:solidFill>
                <a:schemeClr val="bg1"/>
              </a:solidFill>
            </a:endParaRPr>
          </a:p>
        </p:txBody>
      </p:sp>
      <p:sp>
        <p:nvSpPr>
          <p:cNvPr id="1234950" name="Text Box 6"/>
          <p:cNvSpPr txBox="1">
            <a:spLocks noChangeArrowheads="1"/>
          </p:cNvSpPr>
          <p:nvPr/>
        </p:nvSpPr>
        <p:spPr bwMode="auto">
          <a:xfrm>
            <a:off x="5943600" y="58674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Gd-DTPA </a:t>
            </a:r>
            <a:r>
              <a:rPr lang="zh-CN" altLang="en-US" b="1">
                <a:solidFill>
                  <a:schemeClr val="bg1"/>
                </a:solidFill>
              </a:rPr>
              <a:t>延迟期</a:t>
            </a:r>
          </a:p>
        </p:txBody>
      </p:sp>
      <p:sp>
        <p:nvSpPr>
          <p:cNvPr id="1234951" name="Text Box 7"/>
          <p:cNvSpPr txBox="1">
            <a:spLocks noChangeArrowheads="1"/>
          </p:cNvSpPr>
          <p:nvPr/>
        </p:nvSpPr>
        <p:spPr bwMode="auto">
          <a:xfrm>
            <a:off x="1524000" y="5867400"/>
            <a:ext cx="252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Gd-DTPA </a:t>
            </a:r>
            <a:r>
              <a:rPr lang="zh-CN" altLang="en-US" b="1">
                <a:solidFill>
                  <a:schemeClr val="bg1"/>
                </a:solidFill>
              </a:rPr>
              <a:t>门脉期</a:t>
            </a:r>
          </a:p>
        </p:txBody>
      </p:sp>
      <p:pic>
        <p:nvPicPr>
          <p:cNvPr id="1234952" name="Picture 8" descr="P1010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057400"/>
            <a:ext cx="1828800" cy="1371600"/>
          </a:xfrm>
          <a:prstGeom prst="rect">
            <a:avLst/>
          </a:prstGeom>
          <a:noFill/>
        </p:spPr>
      </p:pic>
      <p:pic>
        <p:nvPicPr>
          <p:cNvPr id="1234953" name="Picture 9" descr="P1010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057400"/>
            <a:ext cx="1828800" cy="1371600"/>
          </a:xfrm>
          <a:prstGeom prst="rect">
            <a:avLst/>
          </a:prstGeom>
          <a:noFill/>
        </p:spPr>
      </p:pic>
      <p:pic>
        <p:nvPicPr>
          <p:cNvPr id="1234954" name="Picture 10" descr="P10100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57400"/>
            <a:ext cx="1828800" cy="1371600"/>
          </a:xfrm>
          <a:prstGeom prst="rect">
            <a:avLst/>
          </a:prstGeom>
          <a:noFill/>
        </p:spPr>
      </p:pic>
      <p:pic>
        <p:nvPicPr>
          <p:cNvPr id="1234955" name="Picture 11" descr="P10100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2057400"/>
            <a:ext cx="1828800" cy="1371600"/>
          </a:xfrm>
          <a:prstGeom prst="rect">
            <a:avLst/>
          </a:prstGeom>
          <a:noFill/>
        </p:spPr>
      </p:pic>
      <p:pic>
        <p:nvPicPr>
          <p:cNvPr id="1234956" name="Picture 12" descr="P10100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191000"/>
            <a:ext cx="1828800" cy="1371600"/>
          </a:xfrm>
          <a:prstGeom prst="rect">
            <a:avLst/>
          </a:prstGeom>
          <a:noFill/>
        </p:spPr>
      </p:pic>
      <p:pic>
        <p:nvPicPr>
          <p:cNvPr id="1234957" name="Picture 13" descr="P101003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191000"/>
            <a:ext cx="1828800" cy="1371600"/>
          </a:xfrm>
          <a:prstGeom prst="rect">
            <a:avLst/>
          </a:prstGeom>
          <a:noFill/>
        </p:spPr>
      </p:pic>
      <p:pic>
        <p:nvPicPr>
          <p:cNvPr id="1234958" name="Picture 14" descr="P10100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191000"/>
            <a:ext cx="1828800" cy="1371600"/>
          </a:xfrm>
          <a:prstGeom prst="rect">
            <a:avLst/>
          </a:prstGeom>
          <a:noFill/>
        </p:spPr>
      </p:pic>
      <p:pic>
        <p:nvPicPr>
          <p:cNvPr id="1234959" name="Picture 15" descr="P10100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4191000"/>
            <a:ext cx="1828800" cy="1371600"/>
          </a:xfrm>
          <a:prstGeom prst="rect">
            <a:avLst/>
          </a:prstGeom>
          <a:noFill/>
        </p:spPr>
      </p:pic>
      <p:pic>
        <p:nvPicPr>
          <p:cNvPr id="1234960" name="Picture 16" descr="P101003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7600" y="41910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6995" name="Picture 3" descr="P10101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76450"/>
            <a:ext cx="1905000" cy="1428750"/>
          </a:xfrm>
          <a:prstGeom prst="rect">
            <a:avLst/>
          </a:prstGeom>
          <a:noFill/>
        </p:spPr>
      </p:pic>
      <p:pic>
        <p:nvPicPr>
          <p:cNvPr id="1236996" name="Picture 4" descr="P10101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076450"/>
            <a:ext cx="1905000" cy="1428750"/>
          </a:xfrm>
          <a:prstGeom prst="rect">
            <a:avLst/>
          </a:prstGeom>
          <a:noFill/>
        </p:spPr>
      </p:pic>
      <p:pic>
        <p:nvPicPr>
          <p:cNvPr id="1236997" name="Picture 5" descr="P1010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76450"/>
            <a:ext cx="1905000" cy="1428750"/>
          </a:xfrm>
          <a:prstGeom prst="rect">
            <a:avLst/>
          </a:prstGeom>
          <a:noFill/>
        </p:spPr>
      </p:pic>
      <p:pic>
        <p:nvPicPr>
          <p:cNvPr id="1236998" name="Picture 6" descr="P1010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076450"/>
            <a:ext cx="1905000" cy="1428750"/>
          </a:xfrm>
          <a:prstGeom prst="rect">
            <a:avLst/>
          </a:prstGeom>
          <a:noFill/>
        </p:spPr>
      </p:pic>
      <p:pic>
        <p:nvPicPr>
          <p:cNvPr id="1236999" name="Picture 7" descr="P10101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3400"/>
            <a:ext cx="1828800" cy="1371600"/>
          </a:xfrm>
          <a:prstGeom prst="rect">
            <a:avLst/>
          </a:prstGeom>
          <a:noFill/>
        </p:spPr>
      </p:pic>
      <p:pic>
        <p:nvPicPr>
          <p:cNvPr id="1237000" name="Picture 8" descr="P10101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4343400"/>
            <a:ext cx="1828800" cy="1371600"/>
          </a:xfrm>
          <a:prstGeom prst="rect">
            <a:avLst/>
          </a:prstGeom>
          <a:noFill/>
        </p:spPr>
      </p:pic>
      <p:pic>
        <p:nvPicPr>
          <p:cNvPr id="1237001" name="Picture 9" descr="P101018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7600" y="4343400"/>
            <a:ext cx="1828800" cy="1371600"/>
          </a:xfrm>
          <a:prstGeom prst="rect">
            <a:avLst/>
          </a:prstGeom>
          <a:noFill/>
        </p:spPr>
      </p:pic>
      <p:pic>
        <p:nvPicPr>
          <p:cNvPr id="1237002" name="Picture 10" descr="P10101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343400"/>
            <a:ext cx="1828800" cy="1371600"/>
          </a:xfrm>
          <a:prstGeom prst="rect">
            <a:avLst/>
          </a:prstGeom>
          <a:noFill/>
        </p:spPr>
      </p:pic>
      <p:pic>
        <p:nvPicPr>
          <p:cNvPr id="1237003" name="Picture 11" descr="P101019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15200" y="4343400"/>
            <a:ext cx="1828800" cy="1371600"/>
          </a:xfrm>
          <a:prstGeom prst="rect">
            <a:avLst/>
          </a:prstGeom>
          <a:noFill/>
        </p:spPr>
      </p:pic>
      <p:sp>
        <p:nvSpPr>
          <p:cNvPr id="1237004" name="Text Box 12"/>
          <p:cNvSpPr txBox="1">
            <a:spLocks noChangeArrowheads="1"/>
          </p:cNvSpPr>
          <p:nvPr/>
        </p:nvSpPr>
        <p:spPr bwMode="auto">
          <a:xfrm>
            <a:off x="1981200" y="3657600"/>
            <a:ext cx="1300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CT </a:t>
            </a:r>
            <a:r>
              <a:rPr lang="zh-CN" altLang="en-US" b="1">
                <a:solidFill>
                  <a:schemeClr val="bg1"/>
                </a:solidFill>
              </a:rPr>
              <a:t>平扫</a:t>
            </a:r>
          </a:p>
        </p:txBody>
      </p:sp>
      <p:sp>
        <p:nvSpPr>
          <p:cNvPr id="1237005" name="Text Box 13"/>
          <p:cNvSpPr txBox="1">
            <a:spLocks noChangeArrowheads="1"/>
          </p:cNvSpPr>
          <p:nvPr/>
        </p:nvSpPr>
        <p:spPr bwMode="auto">
          <a:xfrm>
            <a:off x="5796136" y="3645024"/>
            <a:ext cx="9348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</a:rPr>
              <a:t> </a:t>
            </a:r>
            <a:r>
              <a:rPr lang="zh-CN" altLang="zh-CN" b="1" dirty="0">
                <a:solidFill>
                  <a:schemeClr val="bg1"/>
                </a:solidFill>
              </a:rPr>
              <a:t>动脉期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37006" name="Text Box 14"/>
          <p:cNvSpPr txBox="1">
            <a:spLocks noChangeArrowheads="1"/>
          </p:cNvSpPr>
          <p:nvPr/>
        </p:nvSpPr>
        <p:spPr bwMode="auto">
          <a:xfrm>
            <a:off x="1447800" y="5867400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chemeClr val="bg1"/>
                </a:solidFill>
              </a:rPr>
              <a:t>门</a:t>
            </a:r>
            <a:r>
              <a:rPr lang="zh-CN" altLang="zh-CN" b="1" dirty="0">
                <a:solidFill>
                  <a:schemeClr val="bg1"/>
                </a:solidFill>
              </a:rPr>
              <a:t>脉期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37007" name="Text Box 15"/>
          <p:cNvSpPr txBox="1">
            <a:spLocks noChangeArrowheads="1"/>
          </p:cNvSpPr>
          <p:nvPr/>
        </p:nvSpPr>
        <p:spPr bwMode="auto">
          <a:xfrm>
            <a:off x="6660232" y="5805264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zh-CN" b="1" dirty="0" smtClean="0">
                <a:solidFill>
                  <a:schemeClr val="bg1"/>
                </a:solidFill>
              </a:rPr>
              <a:t>延</a:t>
            </a:r>
            <a:r>
              <a:rPr lang="zh-CN" altLang="zh-CN" b="1" dirty="0">
                <a:solidFill>
                  <a:schemeClr val="bg1"/>
                </a:solidFill>
              </a:rPr>
              <a:t>迟期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848" y="119675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Case  1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7848600" cy="1176337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>
                <a:solidFill>
                  <a:srgbClr val="00FF00"/>
                </a:solidFill>
                <a:latin typeface="+mn-ea"/>
                <a:ea typeface="+mn-ea"/>
              </a:rPr>
              <a:t>肝血管瘤影像表现</a:t>
            </a:r>
            <a:endParaRPr lang="zh-CN" altLang="en-US" sz="4000" dirty="0">
              <a:solidFill>
                <a:srgbClr val="00FF00"/>
              </a:solidFill>
              <a:latin typeface="+mn-ea"/>
              <a:ea typeface="+mn-ea"/>
            </a:endParaRPr>
          </a:p>
        </p:txBody>
      </p:sp>
      <p:pic>
        <p:nvPicPr>
          <p:cNvPr id="1238019" name="Picture 3" descr="P1010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267200"/>
            <a:ext cx="1828800" cy="1371600"/>
          </a:xfrm>
          <a:prstGeom prst="rect">
            <a:avLst/>
          </a:prstGeom>
          <a:noFill/>
        </p:spPr>
      </p:pic>
      <p:pic>
        <p:nvPicPr>
          <p:cNvPr id="1238020" name="Picture 4" descr="P10102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267200"/>
            <a:ext cx="1828800" cy="1371600"/>
          </a:xfrm>
          <a:prstGeom prst="rect">
            <a:avLst/>
          </a:prstGeom>
          <a:noFill/>
        </p:spPr>
      </p:pic>
      <p:pic>
        <p:nvPicPr>
          <p:cNvPr id="1238021" name="Picture 5" descr="P10102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267200"/>
            <a:ext cx="1828800" cy="1371600"/>
          </a:xfrm>
          <a:prstGeom prst="rect">
            <a:avLst/>
          </a:prstGeom>
          <a:noFill/>
        </p:spPr>
      </p:pic>
      <p:pic>
        <p:nvPicPr>
          <p:cNvPr id="1238022" name="Picture 6" descr="P10102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267200"/>
            <a:ext cx="1828800" cy="1371600"/>
          </a:xfrm>
          <a:prstGeom prst="rect">
            <a:avLst/>
          </a:prstGeom>
          <a:noFill/>
        </p:spPr>
      </p:pic>
      <p:pic>
        <p:nvPicPr>
          <p:cNvPr id="1238023" name="Picture 7" descr="P10102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67200"/>
            <a:ext cx="1828800" cy="1371600"/>
          </a:xfrm>
          <a:prstGeom prst="rect">
            <a:avLst/>
          </a:prstGeom>
          <a:noFill/>
        </p:spPr>
      </p:pic>
      <p:pic>
        <p:nvPicPr>
          <p:cNvPr id="1238024" name="Picture 8" descr="P10102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2057400"/>
            <a:ext cx="1828800" cy="1371600"/>
          </a:xfrm>
          <a:prstGeom prst="rect">
            <a:avLst/>
          </a:prstGeom>
          <a:noFill/>
        </p:spPr>
      </p:pic>
      <p:pic>
        <p:nvPicPr>
          <p:cNvPr id="1238025" name="Picture 9" descr="P10102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2057400"/>
            <a:ext cx="1828800" cy="1371600"/>
          </a:xfrm>
          <a:prstGeom prst="rect">
            <a:avLst/>
          </a:prstGeom>
          <a:noFill/>
        </p:spPr>
      </p:pic>
      <p:pic>
        <p:nvPicPr>
          <p:cNvPr id="1238026" name="Picture 10" descr="P10102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2057400"/>
            <a:ext cx="1828800" cy="1371600"/>
          </a:xfrm>
          <a:prstGeom prst="rect">
            <a:avLst/>
          </a:prstGeom>
          <a:noFill/>
        </p:spPr>
      </p:pic>
      <p:pic>
        <p:nvPicPr>
          <p:cNvPr id="1238027" name="Picture 11" descr="P101020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2057400"/>
            <a:ext cx="1828800" cy="1371600"/>
          </a:xfrm>
          <a:prstGeom prst="rect">
            <a:avLst/>
          </a:prstGeom>
          <a:noFill/>
        </p:spPr>
      </p:pic>
      <p:pic>
        <p:nvPicPr>
          <p:cNvPr id="1238028" name="Picture 12" descr="P101020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057400"/>
            <a:ext cx="1828800" cy="1371600"/>
          </a:xfrm>
          <a:prstGeom prst="rect">
            <a:avLst/>
          </a:prstGeom>
          <a:noFill/>
        </p:spPr>
      </p:pic>
      <p:sp>
        <p:nvSpPr>
          <p:cNvPr id="1238029" name="Text Box 13"/>
          <p:cNvSpPr txBox="1">
            <a:spLocks noChangeArrowheads="1"/>
          </p:cNvSpPr>
          <p:nvPr/>
        </p:nvSpPr>
        <p:spPr bwMode="auto">
          <a:xfrm>
            <a:off x="1322388" y="3581400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T2WI</a:t>
            </a:r>
            <a:endParaRPr lang="en-US" altLang="zh-CN" sz="1800" b="1">
              <a:solidFill>
                <a:schemeClr val="bg1"/>
              </a:solidFill>
            </a:endParaRPr>
          </a:p>
        </p:txBody>
      </p:sp>
      <p:sp>
        <p:nvSpPr>
          <p:cNvPr id="1238030" name="Text Box 14"/>
          <p:cNvSpPr txBox="1">
            <a:spLocks noChangeArrowheads="1"/>
          </p:cNvSpPr>
          <p:nvPr/>
        </p:nvSpPr>
        <p:spPr bwMode="auto">
          <a:xfrm>
            <a:off x="4979988" y="3581400"/>
            <a:ext cx="963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T1WI</a:t>
            </a:r>
            <a:endParaRPr lang="en-US" altLang="zh-CN" sz="1800" b="1">
              <a:solidFill>
                <a:schemeClr val="bg1"/>
              </a:solidFill>
            </a:endParaRPr>
          </a:p>
        </p:txBody>
      </p:sp>
      <p:sp>
        <p:nvSpPr>
          <p:cNvPr id="1238031" name="Text Box 15"/>
          <p:cNvSpPr txBox="1">
            <a:spLocks noChangeArrowheads="1"/>
          </p:cNvSpPr>
          <p:nvPr/>
        </p:nvSpPr>
        <p:spPr bwMode="auto">
          <a:xfrm>
            <a:off x="7315200" y="3581400"/>
            <a:ext cx="185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T1WI</a:t>
            </a:r>
            <a:r>
              <a:rPr lang="en-US" altLang="zh-CN" sz="1800" b="1">
                <a:solidFill>
                  <a:schemeClr val="bg1"/>
                </a:solidFill>
              </a:rPr>
              <a:t> </a:t>
            </a:r>
            <a:r>
              <a:rPr lang="en-US" altLang="zh-CN" b="1">
                <a:solidFill>
                  <a:schemeClr val="bg1"/>
                </a:solidFill>
              </a:rPr>
              <a:t>* + FS</a:t>
            </a:r>
            <a:endParaRPr lang="en-US" altLang="zh-CN" sz="1800" b="1">
              <a:solidFill>
                <a:schemeClr val="bg1"/>
              </a:solidFill>
            </a:endParaRPr>
          </a:p>
        </p:txBody>
      </p:sp>
      <p:sp>
        <p:nvSpPr>
          <p:cNvPr id="1238032" name="Text Box 16"/>
          <p:cNvSpPr txBox="1">
            <a:spLocks noChangeArrowheads="1"/>
          </p:cNvSpPr>
          <p:nvPr/>
        </p:nvSpPr>
        <p:spPr bwMode="auto">
          <a:xfrm>
            <a:off x="179512" y="5805264"/>
            <a:ext cx="18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schemeClr val="bg1"/>
                </a:solidFill>
              </a:rPr>
              <a:t>Gd</a:t>
            </a:r>
            <a:r>
              <a:rPr lang="en-US" altLang="zh-CN" b="1" dirty="0" smtClean="0">
                <a:solidFill>
                  <a:schemeClr val="bg1"/>
                </a:solidFill>
              </a:rPr>
              <a:t>-DTPA</a:t>
            </a:r>
            <a:r>
              <a:rPr lang="zh-CN" altLang="en-US" b="1" dirty="0" smtClean="0">
                <a:solidFill>
                  <a:schemeClr val="bg1"/>
                </a:solidFill>
              </a:rPr>
              <a:t>动</a:t>
            </a:r>
            <a:r>
              <a:rPr lang="zh-CN" altLang="en-US" b="1" dirty="0">
                <a:solidFill>
                  <a:schemeClr val="bg1"/>
                </a:solidFill>
              </a:rPr>
              <a:t>脉期</a:t>
            </a:r>
          </a:p>
        </p:txBody>
      </p:sp>
      <p:sp>
        <p:nvSpPr>
          <p:cNvPr id="1238033" name="Text Box 17"/>
          <p:cNvSpPr txBox="1">
            <a:spLocks noChangeArrowheads="1"/>
          </p:cNvSpPr>
          <p:nvPr/>
        </p:nvSpPr>
        <p:spPr bwMode="auto">
          <a:xfrm>
            <a:off x="6732240" y="5877272"/>
            <a:ext cx="21137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b="1" dirty="0" err="1" smtClean="0">
                <a:solidFill>
                  <a:schemeClr val="bg1"/>
                </a:solidFill>
              </a:rPr>
              <a:t>Gd</a:t>
            </a:r>
            <a:r>
              <a:rPr lang="en-US" altLang="zh-CN" b="1" dirty="0" smtClean="0">
                <a:solidFill>
                  <a:schemeClr val="bg1"/>
                </a:solidFill>
              </a:rPr>
              <a:t>-DTPA  </a:t>
            </a:r>
            <a:r>
              <a:rPr lang="zh-CN" altLang="en-US" b="1" dirty="0">
                <a:solidFill>
                  <a:schemeClr val="bg1"/>
                </a:solidFill>
              </a:rPr>
              <a:t>延迟期</a:t>
            </a:r>
          </a:p>
        </p:txBody>
      </p:sp>
      <p:sp>
        <p:nvSpPr>
          <p:cNvPr id="1238034" name="Text Box 18"/>
          <p:cNvSpPr txBox="1">
            <a:spLocks noChangeArrowheads="1"/>
          </p:cNvSpPr>
          <p:nvPr/>
        </p:nvSpPr>
        <p:spPr bwMode="auto">
          <a:xfrm>
            <a:off x="3203848" y="5877272"/>
            <a:ext cx="187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CN" b="1" dirty="0" err="1">
                <a:solidFill>
                  <a:schemeClr val="bg1"/>
                </a:solidFill>
              </a:rPr>
              <a:t>Gd</a:t>
            </a:r>
            <a:r>
              <a:rPr lang="en-US" altLang="zh-CN" b="1" dirty="0">
                <a:solidFill>
                  <a:schemeClr val="bg1"/>
                </a:solidFill>
              </a:rPr>
              <a:t>-DTPA </a:t>
            </a:r>
            <a:r>
              <a:rPr lang="zh-CN" altLang="en-US" b="1" dirty="0">
                <a:solidFill>
                  <a:schemeClr val="bg1"/>
                </a:solidFill>
              </a:rPr>
              <a:t>门脉期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zh-CN" altLang="en-US" b="1" dirty="0" smtClean="0">
                <a:solidFill>
                  <a:srgbClr val="00CC00"/>
                </a:solidFill>
              </a:rPr>
              <a:t>二、局</a:t>
            </a:r>
            <a:r>
              <a:rPr kumimoji="1" lang="zh-CN" altLang="en-US" b="1" dirty="0" smtClean="0">
                <a:solidFill>
                  <a:srgbClr val="00CC00"/>
                </a:solidFill>
              </a:rPr>
              <a:t>灶结节性增生</a:t>
            </a:r>
            <a:r>
              <a:rPr kumimoji="1" lang="zh-CN" altLang="en-US" sz="3200" b="1" dirty="0">
                <a:solidFill>
                  <a:srgbClr val="FFCC00"/>
                </a:solidFill>
              </a:rPr>
              <a:t>（</a:t>
            </a:r>
            <a:r>
              <a:rPr kumimoji="1" lang="en-US" altLang="zh-CN" sz="3200" b="1" dirty="0">
                <a:solidFill>
                  <a:srgbClr val="FFCC00"/>
                </a:solidFill>
              </a:rPr>
              <a:t>focal nodular hyperplasia</a:t>
            </a:r>
            <a:r>
              <a:rPr kumimoji="1" lang="zh-CN" altLang="en-US" sz="3200" b="1" dirty="0">
                <a:solidFill>
                  <a:srgbClr val="FFCC00"/>
                </a:solidFill>
              </a:rPr>
              <a:t>，</a:t>
            </a:r>
            <a:r>
              <a:rPr kumimoji="1" lang="en-US" altLang="zh-CN" sz="4000" b="1" dirty="0">
                <a:solidFill>
                  <a:srgbClr val="00CC00"/>
                </a:solidFill>
              </a:rPr>
              <a:t>FNH</a:t>
            </a:r>
            <a:r>
              <a:rPr kumimoji="1" lang="zh-CN" altLang="en-US" sz="3200" b="1" dirty="0">
                <a:solidFill>
                  <a:srgbClr val="FFCC00"/>
                </a:solidFill>
              </a:rPr>
              <a:t>）</a:t>
            </a:r>
          </a:p>
        </p:txBody>
      </p:sp>
      <p:sp>
        <p:nvSpPr>
          <p:cNvPr id="126978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533400" y="1828800"/>
            <a:ext cx="8153400" cy="43370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kumimoji="1" lang="zh-CN" altLang="en-US" b="1" dirty="0">
                <a:solidFill>
                  <a:srgbClr val="FFCC00"/>
                </a:solidFill>
              </a:rPr>
              <a:t>良性占位病变，并非真正肿瘤</a:t>
            </a:r>
          </a:p>
          <a:p>
            <a:pPr>
              <a:lnSpc>
                <a:spcPct val="90000"/>
              </a:lnSpc>
            </a:pPr>
            <a:r>
              <a:rPr kumimoji="1" lang="zh-CN" altLang="en-US" sz="2800" b="1" dirty="0"/>
              <a:t>实体部分由肝</a:t>
            </a:r>
            <a:r>
              <a:rPr kumimoji="1" lang="en-US" altLang="zh-CN" sz="2800" b="1" dirty="0"/>
              <a:t>cell</a:t>
            </a:r>
            <a:r>
              <a:rPr kumimoji="1" lang="zh-CN" altLang="en-US" sz="2800" b="1" dirty="0"/>
              <a:t>、 </a:t>
            </a:r>
            <a:r>
              <a:rPr kumimoji="1" lang="en-US" altLang="zh-CN" sz="2800" b="1" dirty="0" err="1"/>
              <a:t>kupffer</a:t>
            </a:r>
            <a:r>
              <a:rPr kumimoji="1" lang="zh-CN" altLang="en-US" sz="2800" b="1" dirty="0"/>
              <a:t>细胞、血管、胆管组成，但肝小叶正常排列结构消失</a:t>
            </a:r>
          </a:p>
          <a:p>
            <a:pPr>
              <a:lnSpc>
                <a:spcPct val="90000"/>
              </a:lnSpc>
            </a:pPr>
            <a:r>
              <a:rPr kumimoji="1" lang="zh-CN" altLang="en-US" b="1" dirty="0"/>
              <a:t>原因不明，</a:t>
            </a:r>
            <a:r>
              <a:rPr kumimoji="1" lang="zh-CN" altLang="en-US" sz="2800" b="1" dirty="0"/>
              <a:t>与女性口服避孕药是否有关尚不清楚，女性多见，认为与雌激素刺激血管畸形和肝</a:t>
            </a:r>
            <a:r>
              <a:rPr kumimoji="1" lang="en-US" altLang="zh-CN" sz="2800" b="1" dirty="0"/>
              <a:t>cell</a:t>
            </a:r>
            <a:r>
              <a:rPr kumimoji="1" lang="zh-CN" altLang="en-US" sz="2800" b="1" dirty="0"/>
              <a:t>增生有关</a:t>
            </a:r>
          </a:p>
          <a:p>
            <a:pPr>
              <a:lnSpc>
                <a:spcPct val="90000"/>
              </a:lnSpc>
            </a:pPr>
            <a:r>
              <a:rPr kumimoji="1" lang="zh-CN" altLang="en-US" b="1" dirty="0"/>
              <a:t>病变</a:t>
            </a:r>
            <a:r>
              <a:rPr kumimoji="1" lang="zh-CN" altLang="en-US" b="1" dirty="0">
                <a:solidFill>
                  <a:srgbClr val="FF0000"/>
                </a:solidFill>
              </a:rPr>
              <a:t>多位于肝被膜下</a:t>
            </a:r>
            <a:r>
              <a:rPr kumimoji="1" lang="zh-CN" altLang="en-US" b="1" dirty="0"/>
              <a:t>，</a:t>
            </a:r>
            <a:r>
              <a:rPr kumimoji="1" lang="zh-CN" altLang="en-US" b="1" dirty="0">
                <a:solidFill>
                  <a:srgbClr val="FFCC00"/>
                </a:solidFill>
              </a:rPr>
              <a:t>肿瘤中心</a:t>
            </a:r>
            <a:r>
              <a:rPr kumimoji="1" lang="zh-CN" altLang="en-US" b="1" dirty="0" smtClean="0">
                <a:solidFill>
                  <a:srgbClr val="FFCC00"/>
                </a:solidFill>
              </a:rPr>
              <a:t>有瘢痕</a:t>
            </a:r>
            <a:r>
              <a:rPr kumimoji="1" lang="zh-CN" altLang="en-US" b="1" dirty="0">
                <a:solidFill>
                  <a:srgbClr val="FFCC00"/>
                </a:solidFill>
              </a:rPr>
              <a:t>，向周围成放射状分隔</a:t>
            </a:r>
          </a:p>
          <a:p>
            <a:pPr>
              <a:lnSpc>
                <a:spcPct val="90000"/>
              </a:lnSpc>
            </a:pPr>
            <a:r>
              <a:rPr kumimoji="1" lang="zh-CN" altLang="en-US" b="1" dirty="0"/>
              <a:t>多无临床表现，不恶变，确诊后不需手术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endParaRPr kumimoji="1" lang="en-US" altLang="zh-CN" sz="2800" b="1" dirty="0">
              <a:latin typeface="PMingLiU" pitchFamily="18" charset="-120"/>
              <a:ea typeface="PMingLiU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rgbClr val="92D050"/>
                </a:solidFill>
              </a:rPr>
              <a:t>CT表现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通常单发，也可多发，呈圆形肿块，密度均匀。</a:t>
            </a:r>
          </a:p>
          <a:p>
            <a:r>
              <a:rPr lang="zh-CN" altLang="en-US" dirty="0"/>
              <a:t>平扫：等或低密度，</a:t>
            </a:r>
            <a:r>
              <a:rPr lang="zh-CN" altLang="en-US" dirty="0" smtClean="0"/>
              <a:t>中心瘢痕</a:t>
            </a:r>
            <a:r>
              <a:rPr lang="zh-CN" altLang="en-US" dirty="0"/>
              <a:t>低密度，         </a:t>
            </a:r>
          </a:p>
          <a:p>
            <a:r>
              <a:rPr lang="zh-CN" altLang="en-US" dirty="0"/>
              <a:t>           钙化少见 </a:t>
            </a:r>
          </a:p>
          <a:p>
            <a:r>
              <a:rPr lang="zh-CN" altLang="en-US" dirty="0"/>
              <a:t>增强扫描：动脉期明显强化，</a:t>
            </a:r>
            <a:r>
              <a:rPr lang="zh-CN" altLang="en-US" dirty="0" smtClean="0"/>
              <a:t>中心瘢痕</a:t>
            </a:r>
            <a:r>
              <a:rPr lang="zh-CN" altLang="en-US" dirty="0"/>
              <a:t>不强化</a:t>
            </a:r>
          </a:p>
          <a:p>
            <a:r>
              <a:rPr lang="zh-CN" altLang="en-US" dirty="0"/>
              <a:t>静脉期和延迟期：强化程度下降，等或低密度中心瘢痕强化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rgbClr val="92D050"/>
                </a:solidFill>
              </a:rPr>
              <a:t>MRI表现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92D050"/>
                </a:solidFill>
              </a:rPr>
              <a:t>平扫：</a:t>
            </a:r>
          </a:p>
          <a:p>
            <a:r>
              <a:rPr lang="zh-CN" altLang="en-US" sz="2400" dirty="0"/>
              <a:t>T1WI等或低信号，</a:t>
            </a:r>
            <a:r>
              <a:rPr lang="zh-CN" altLang="en-US" sz="2400" dirty="0" smtClean="0"/>
              <a:t>中心瘢痕</a:t>
            </a:r>
            <a:r>
              <a:rPr lang="zh-CN" altLang="en-US" sz="2400" dirty="0"/>
              <a:t>低信号</a:t>
            </a:r>
          </a:p>
          <a:p>
            <a:r>
              <a:rPr lang="zh-CN" altLang="en-US" sz="2400" dirty="0"/>
              <a:t> T2WI略高信号或等信号，</a:t>
            </a:r>
            <a:r>
              <a:rPr lang="zh-CN" altLang="en-US" sz="2400" dirty="0" smtClean="0"/>
              <a:t>中心瘢痕</a:t>
            </a:r>
            <a:r>
              <a:rPr lang="zh-CN" altLang="en-US" sz="2400" dirty="0"/>
              <a:t>高信号</a:t>
            </a:r>
          </a:p>
          <a:p>
            <a:r>
              <a:rPr lang="zh-CN" altLang="en-US" b="1" dirty="0">
                <a:solidFill>
                  <a:srgbClr val="FFFF00"/>
                </a:solidFill>
              </a:rPr>
              <a:t>MRI显示瘢痕较敏感</a:t>
            </a:r>
          </a:p>
          <a:p>
            <a:r>
              <a:rPr lang="zh-CN" altLang="en-US" b="1" dirty="0">
                <a:solidFill>
                  <a:srgbClr val="FFFF00"/>
                </a:solidFill>
              </a:rPr>
              <a:t>增强扫描：  </a:t>
            </a:r>
          </a:p>
          <a:p>
            <a:r>
              <a:rPr lang="zh-CN" altLang="en-US" sz="2400" b="1" dirty="0"/>
              <a:t>动脉期</a:t>
            </a:r>
            <a:r>
              <a:rPr lang="zh-CN" altLang="en-US" sz="2400" dirty="0"/>
              <a:t>  病灶明显强化</a:t>
            </a:r>
          </a:p>
          <a:p>
            <a:r>
              <a:rPr lang="zh-CN" altLang="en-US" sz="2400" dirty="0"/>
              <a:t>静脉期及延迟期  病灶强化程度有所降低，延迟期中央纤维瘢痕强化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102" name="Picture 6" descr="FN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>
          <a:xfrm>
            <a:off x="1420343" y="1052736"/>
            <a:ext cx="6085357" cy="4868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26610" cy="241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316835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0192" y="0"/>
            <a:ext cx="280380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92896"/>
            <a:ext cx="2915816" cy="223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2492896"/>
            <a:ext cx="223301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492896"/>
            <a:ext cx="3045770" cy="225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4653136"/>
            <a:ext cx="2736304" cy="2075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4653136"/>
            <a:ext cx="2509603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380312" y="522920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Case 2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1027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214290"/>
            <a:ext cx="3429000" cy="2790825"/>
          </a:xfrm>
          <a:noFill/>
          <a:ln/>
        </p:spPr>
      </p:pic>
      <p:pic>
        <p:nvPicPr>
          <p:cNvPr id="192517" name="Picture 1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36831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357290" y="3000372"/>
            <a:ext cx="3419123" cy="2736850"/>
          </a:xfrm>
          <a:prstGeom prst="rect">
            <a:avLst/>
          </a:prstGeom>
          <a:noFill/>
          <a:ln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000372"/>
            <a:ext cx="364333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8610600" cy="1143000"/>
          </a:xfrm>
        </p:spPr>
        <p:txBody>
          <a:bodyPr>
            <a:normAutofit fontScale="90000"/>
          </a:bodyPr>
          <a:lstStyle/>
          <a:p>
            <a:r>
              <a:rPr kumimoji="1" lang="zh-CN" altLang="en-US" sz="4000" b="1" dirty="0" smtClean="0">
                <a:solidFill>
                  <a:srgbClr val="00CC00"/>
                </a:solidFill>
                <a:latin typeface="+mn-ea"/>
                <a:ea typeface="+mn-ea"/>
              </a:rPr>
              <a:t>三、肝</a:t>
            </a:r>
            <a:r>
              <a:rPr kumimoji="1" lang="zh-CN" altLang="en-US" sz="4000" b="1" dirty="0">
                <a:solidFill>
                  <a:srgbClr val="00CC00"/>
                </a:solidFill>
                <a:latin typeface="+mn-ea"/>
                <a:ea typeface="+mn-ea"/>
              </a:rPr>
              <a:t>细胞腺瘤</a:t>
            </a:r>
            <a:r>
              <a:rPr kumimoji="1" lang="zh-CN" altLang="en-US" sz="4000" dirty="0">
                <a:solidFill>
                  <a:srgbClr val="FFCC00"/>
                </a:solidFill>
                <a:latin typeface="+mn-ea"/>
                <a:ea typeface="+mn-ea"/>
              </a:rPr>
              <a:t>（</a:t>
            </a:r>
            <a:r>
              <a:rPr kumimoji="1" lang="en-US" altLang="zh-CN" sz="4000" b="1" dirty="0">
                <a:solidFill>
                  <a:srgbClr val="FFCC00"/>
                </a:solidFill>
                <a:latin typeface="+mn-ea"/>
                <a:ea typeface="+mn-ea"/>
              </a:rPr>
              <a:t>liver cell adenoma</a:t>
            </a:r>
            <a:r>
              <a:rPr kumimoji="1" lang="zh-CN" altLang="en-US" sz="4000" b="1" dirty="0">
                <a:solidFill>
                  <a:srgbClr val="FFCC00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99333" name="Text Box 5"/>
          <p:cNvSpPr txBox="1">
            <a:spLocks noGrp="1" noChangeArrowheads="1"/>
          </p:cNvSpPr>
          <p:nvPr>
            <p:ph idx="1"/>
          </p:nvPr>
        </p:nvSpPr>
        <p:spPr>
          <a:xfrm>
            <a:off x="323528" y="1412776"/>
            <a:ext cx="8229600" cy="4525963"/>
          </a:xfrm>
          <a:noFill/>
          <a:ln/>
        </p:spPr>
        <p:txBody>
          <a:bodyPr/>
          <a:lstStyle/>
          <a:p>
            <a:r>
              <a:rPr kumimoji="1" lang="zh-CN" altLang="en-US" b="1" dirty="0"/>
              <a:t>病因不明</a:t>
            </a:r>
          </a:p>
          <a:p>
            <a:r>
              <a:rPr kumimoji="1" lang="zh-CN" altLang="en-US" b="1" dirty="0"/>
              <a:t>起源于肝细胞，女性多见，与口服避孕药有密切关系</a:t>
            </a:r>
          </a:p>
          <a:p>
            <a:r>
              <a:rPr kumimoji="1" lang="zh-CN" altLang="en-US" b="1" dirty="0"/>
              <a:t>本病有</a:t>
            </a:r>
            <a:r>
              <a:rPr kumimoji="1" lang="zh-CN" altLang="en-US" b="1" i="1" dirty="0">
                <a:solidFill>
                  <a:srgbClr val="FF0000"/>
                </a:solidFill>
              </a:rPr>
              <a:t>致命性的出血</a:t>
            </a:r>
            <a:r>
              <a:rPr kumimoji="1" lang="zh-CN" altLang="en-US" b="1" i="1" dirty="0"/>
              <a:t>倾向</a:t>
            </a:r>
            <a:r>
              <a:rPr kumimoji="1" lang="zh-CN" altLang="en-US" b="1" dirty="0"/>
              <a:t>，值得重</a:t>
            </a:r>
            <a:r>
              <a:rPr kumimoji="1" lang="zh-CN" altLang="en-US" b="1" dirty="0" smtClean="0"/>
              <a:t>视，主张手术切除。</a:t>
            </a:r>
            <a:endParaRPr kumimoji="1" lang="zh-CN" altLang="en-US" b="1" dirty="0"/>
          </a:p>
          <a:p>
            <a:r>
              <a:rPr kumimoji="1" lang="zh-CN" altLang="en-US" b="1" dirty="0">
                <a:solidFill>
                  <a:srgbClr val="FFCC00"/>
                </a:solidFill>
              </a:rPr>
              <a:t>临床表现</a:t>
            </a:r>
            <a:r>
              <a:rPr kumimoji="1" lang="zh-CN" altLang="en-US" b="1" dirty="0"/>
              <a:t>：年轻女性多见，多无症状，肿瘤大时，可触及包块，停药后可缩小或消失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1" lang="en-US" altLang="zh-CN" sz="3200" b="1" dirty="0">
              <a:ea typeface="MingLiU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92D050"/>
                </a:solidFill>
              </a:rPr>
              <a:t>肝脏常见多血供</a:t>
            </a:r>
            <a:r>
              <a:rPr lang="en-US" altLang="zh-CN" dirty="0" smtClean="0">
                <a:solidFill>
                  <a:srgbClr val="92D050"/>
                </a:solidFill>
              </a:rPr>
              <a:t/>
            </a:r>
            <a:br>
              <a:rPr lang="en-US" altLang="zh-CN" dirty="0" smtClean="0">
                <a:solidFill>
                  <a:srgbClr val="92D050"/>
                </a:solidFill>
              </a:rPr>
            </a:br>
            <a:r>
              <a:rPr lang="zh-CN" altLang="en-US" dirty="0" smtClean="0">
                <a:solidFill>
                  <a:srgbClr val="92D050"/>
                </a:solidFill>
              </a:rPr>
              <a:t>良性病变的影像诊断</a:t>
            </a:r>
            <a:endParaRPr lang="zh-CN" alt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rgbClr val="92D050"/>
                </a:solidFill>
              </a:rPr>
              <a:t>CT表现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平扫：</a:t>
            </a:r>
          </a:p>
          <a:p>
            <a:r>
              <a:rPr lang="zh-CN" altLang="en-US" dirty="0"/>
              <a:t>等或低密度，脂肪肝背景时呈高密度，新鲜出血可见高密度，囊变为低密度</a:t>
            </a:r>
          </a:p>
          <a:p>
            <a:r>
              <a:rPr lang="zh-CN" altLang="en-US" b="1" dirty="0">
                <a:solidFill>
                  <a:srgbClr val="FFFF00"/>
                </a:solidFill>
              </a:rPr>
              <a:t>增强扫描：</a:t>
            </a:r>
          </a:p>
          <a:p>
            <a:r>
              <a:rPr lang="zh-CN" altLang="en-US" dirty="0">
                <a:solidFill>
                  <a:srgbClr val="FFFF00"/>
                </a:solidFill>
              </a:rPr>
              <a:t>动脉期</a:t>
            </a:r>
            <a:r>
              <a:rPr lang="zh-CN" altLang="en-US" dirty="0"/>
              <a:t> 明显强化，坏死及出血无强化</a:t>
            </a:r>
          </a:p>
          <a:p>
            <a:r>
              <a:rPr lang="zh-CN" altLang="en-US" dirty="0">
                <a:solidFill>
                  <a:srgbClr val="FFFF00"/>
                </a:solidFill>
              </a:rPr>
              <a:t>门静脉期及延迟期</a:t>
            </a:r>
            <a:r>
              <a:rPr lang="zh-CN" altLang="en-US" dirty="0"/>
              <a:t> 等或略低密度，包膜呈延迟强化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rgbClr val="92D050"/>
                </a:solidFill>
              </a:rPr>
              <a:t>MRI表现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平扫：</a:t>
            </a:r>
          </a:p>
          <a:p>
            <a:r>
              <a:rPr lang="zh-CN" altLang="en-US" dirty="0"/>
              <a:t>T1WI略低到略高信号，可见包膜</a:t>
            </a:r>
          </a:p>
          <a:p>
            <a:r>
              <a:rPr lang="zh-CN" altLang="en-US" dirty="0"/>
              <a:t>T2WI略高信号，病灶内脂肪、坏死、出血及钙化，可以信号不均</a:t>
            </a:r>
          </a:p>
          <a:p>
            <a:r>
              <a:rPr lang="zh-CN" altLang="en-US" b="1" dirty="0">
                <a:solidFill>
                  <a:srgbClr val="FFFF00"/>
                </a:solidFill>
              </a:rPr>
              <a:t>增强扫描：</a:t>
            </a:r>
          </a:p>
          <a:p>
            <a:r>
              <a:rPr lang="zh-CN" altLang="en-US" dirty="0">
                <a:solidFill>
                  <a:srgbClr val="FFFF00"/>
                </a:solidFill>
              </a:rPr>
              <a:t>动脉期</a:t>
            </a:r>
            <a:r>
              <a:rPr lang="zh-CN" altLang="en-US" dirty="0"/>
              <a:t> 明显不均匀强化</a:t>
            </a:r>
          </a:p>
          <a:p>
            <a:r>
              <a:rPr lang="zh-CN" altLang="en-US" dirty="0">
                <a:solidFill>
                  <a:srgbClr val="FFFF00"/>
                </a:solidFill>
              </a:rPr>
              <a:t>门静脉期和延迟期</a:t>
            </a:r>
            <a:r>
              <a:rPr lang="zh-CN" altLang="en-US" dirty="0"/>
              <a:t> 等低信号或等高信号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5" name="Picture 9" descr="HEPATIC_ADENO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-12000" contrast="12000"/>
          </a:blip>
          <a:srcRect/>
          <a:stretch>
            <a:fillRect/>
          </a:stretch>
        </p:blipFill>
        <p:spPr>
          <a:xfrm>
            <a:off x="1259632" y="476672"/>
            <a:ext cx="6877324" cy="550137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2682045" cy="246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3024336" cy="269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0"/>
            <a:ext cx="3059832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7" descr="F679596_20140616_CT_4_17_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420888"/>
            <a:ext cx="2736304" cy="2305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8" descr="F679596_20140616_CT_4_17_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420888"/>
            <a:ext cx="3024336" cy="231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 descr="F679596_20140616_CT_4_17_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492896"/>
            <a:ext cx="2987824" cy="217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F679596_20140616_CT_4_17_5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4581128"/>
            <a:ext cx="273630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F679596_20140616_CT_4_17_6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608753"/>
            <a:ext cx="3024335" cy="224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F679596_20140616_CT_4_17_6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2160" y="4645915"/>
            <a:ext cx="2952328" cy="221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83768" y="242088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Case 3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Y0809551_20140811_MR_3_16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642918"/>
            <a:ext cx="3598863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Y0809551_20140811_MR_4_51_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642918"/>
            <a:ext cx="3214710" cy="334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Y0809551_20140811_MR_6_51_1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2"/>
            <a:ext cx="33353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Y0809551_20140811_MR_6_51_2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286124"/>
            <a:ext cx="3497263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 descr="Y0809551_20140811_MR_8_55_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9150" y="3357562"/>
            <a:ext cx="324485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b="1" dirty="0" smtClean="0">
                <a:solidFill>
                  <a:srgbClr val="92D050"/>
                </a:solidFill>
              </a:rPr>
              <a:t>四、血</a:t>
            </a:r>
            <a:r>
              <a:rPr lang="zh-CN" altLang="en-US" sz="4000" b="1" dirty="0">
                <a:solidFill>
                  <a:srgbClr val="92D050"/>
                </a:solidFill>
              </a:rPr>
              <a:t>管平滑肌脂肪瘤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FFFF00"/>
                </a:solidFill>
              </a:rPr>
              <a:t>病理和临床表现：</a:t>
            </a:r>
          </a:p>
          <a:p>
            <a:pPr>
              <a:lnSpc>
                <a:spcPct val="90000"/>
              </a:lnSpc>
            </a:pPr>
            <a:r>
              <a:rPr lang="zh-CN" altLang="en-US" sz="2800" dirty="0"/>
              <a:t>起源于肝脏间叶组织，年轻女性多见，右叶居多，肝脏AML和肾脏AML同时并存并伴有结节硬化，无症状和体征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FFFF00"/>
                </a:solidFill>
              </a:rPr>
              <a:t>病理</a:t>
            </a:r>
            <a:r>
              <a:rPr lang="zh-CN" altLang="en-US" sz="2800" dirty="0"/>
              <a:t>上由平滑肌细胞、厚壁血管及脂肪细胞组成</a:t>
            </a:r>
          </a:p>
          <a:p>
            <a:pPr>
              <a:lnSpc>
                <a:spcPct val="90000"/>
              </a:lnSpc>
            </a:pPr>
            <a:r>
              <a:rPr lang="zh-CN" altLang="en-US" sz="2800" b="1" dirty="0">
                <a:solidFill>
                  <a:srgbClr val="FFFF00"/>
                </a:solidFill>
              </a:rPr>
              <a:t>分</a:t>
            </a:r>
            <a:r>
              <a:rPr lang="zh-CN" altLang="en-US" sz="2800" b="1" dirty="0" smtClean="0">
                <a:solidFill>
                  <a:srgbClr val="FFFF00"/>
                </a:solidFill>
              </a:rPr>
              <a:t>四型</a:t>
            </a:r>
            <a:endParaRPr lang="en-US" altLang="zh-CN" sz="2800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sz="2800" b="1" dirty="0" smtClean="0">
                <a:solidFill>
                  <a:srgbClr val="FFFF00"/>
                </a:solidFill>
              </a:rPr>
              <a:t> </a:t>
            </a:r>
            <a:r>
              <a:rPr lang="en-US" altLang="zh-CN" sz="2800" b="1" dirty="0" smtClean="0">
                <a:solidFill>
                  <a:srgbClr val="FFFF00"/>
                </a:solidFill>
              </a:rPr>
              <a:t>           </a:t>
            </a:r>
            <a:r>
              <a:rPr lang="zh-CN" altLang="en-US" sz="2800" dirty="0" smtClean="0"/>
              <a:t>混合型</a:t>
            </a:r>
            <a:r>
              <a:rPr lang="zh-CN" altLang="en-US" sz="2800" dirty="0"/>
              <a:t>（最常见）70%左右</a:t>
            </a:r>
          </a:p>
          <a:p>
            <a:pPr>
              <a:lnSpc>
                <a:spcPct val="90000"/>
              </a:lnSpc>
            </a:pPr>
            <a:r>
              <a:rPr lang="zh-CN" altLang="en-US" sz="2800" dirty="0"/>
              <a:t>            </a:t>
            </a:r>
            <a:r>
              <a:rPr lang="zh-CN" altLang="en-US" sz="2800" dirty="0" smtClean="0"/>
              <a:t>脂肪瘤</a:t>
            </a:r>
            <a:r>
              <a:rPr lang="zh-CN" altLang="en-US" sz="2800" dirty="0"/>
              <a:t>型以脂肪细胞为主</a:t>
            </a:r>
          </a:p>
          <a:p>
            <a:pPr>
              <a:lnSpc>
                <a:spcPct val="90000"/>
              </a:lnSpc>
            </a:pPr>
            <a:r>
              <a:rPr lang="zh-CN" altLang="en-US" sz="2800" dirty="0"/>
              <a:t>            肌瘤型以平滑肌为主型</a:t>
            </a:r>
          </a:p>
          <a:p>
            <a:pPr>
              <a:lnSpc>
                <a:spcPct val="90000"/>
              </a:lnSpc>
            </a:pPr>
            <a:r>
              <a:rPr lang="zh-CN" altLang="en-US" sz="2800" dirty="0"/>
              <a:t>            血管瘤型厚壁血管为主和扩张的血窦为主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rgbClr val="92D050"/>
                </a:solidFill>
              </a:rPr>
              <a:t>CT表现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rgbClr val="FFFF00"/>
                </a:solidFill>
              </a:rPr>
              <a:t>平扫：</a:t>
            </a:r>
          </a:p>
          <a:p>
            <a:pPr>
              <a:lnSpc>
                <a:spcPct val="80000"/>
              </a:lnSpc>
            </a:pPr>
            <a:r>
              <a:rPr lang="zh-CN" altLang="en-US" dirty="0"/>
              <a:t>含脂肪成分多的AML表现和单纯脂肪瘤相似，</a:t>
            </a:r>
            <a:r>
              <a:rPr lang="zh-CN" altLang="en-US" dirty="0">
                <a:solidFill>
                  <a:srgbClr val="FF0000"/>
                </a:solidFill>
              </a:rPr>
              <a:t>含血管及平滑肌成分多的为富血供肿瘤</a:t>
            </a:r>
            <a:r>
              <a:rPr lang="zh-CN" altLang="en-US" dirty="0"/>
              <a:t>，呈等或低密度，合并出血为高密度。</a:t>
            </a:r>
          </a:p>
          <a:p>
            <a:pPr>
              <a:lnSpc>
                <a:spcPct val="80000"/>
              </a:lnSpc>
            </a:pPr>
            <a:r>
              <a:rPr lang="zh-CN" altLang="en-US" b="1" dirty="0">
                <a:solidFill>
                  <a:srgbClr val="FFFF00"/>
                </a:solidFill>
              </a:rPr>
              <a:t>增强扫描：</a:t>
            </a: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FFFF00"/>
                </a:solidFill>
              </a:rPr>
              <a:t>动脉期</a:t>
            </a:r>
            <a:r>
              <a:rPr lang="zh-CN" altLang="en-US" dirty="0"/>
              <a:t> 明显不均匀强化</a:t>
            </a:r>
          </a:p>
          <a:p>
            <a:pPr>
              <a:lnSpc>
                <a:spcPct val="80000"/>
              </a:lnSpc>
            </a:pPr>
            <a:r>
              <a:rPr lang="zh-CN" altLang="en-US" dirty="0">
                <a:solidFill>
                  <a:srgbClr val="FFFF00"/>
                </a:solidFill>
              </a:rPr>
              <a:t>门脉期及延迟期</a:t>
            </a:r>
            <a:r>
              <a:rPr lang="zh-CN" altLang="en-US" dirty="0"/>
              <a:t> 可持续强化，呈略高密度或略低密度，也可显示血管（混合型、肌瘤型和血窦扩张型），</a:t>
            </a:r>
            <a:r>
              <a:rPr lang="zh-CN" altLang="en-US" dirty="0">
                <a:solidFill>
                  <a:srgbClr val="FF0000"/>
                </a:solidFill>
              </a:rPr>
              <a:t>厚壁血管为主型为低密度，中心血管影的显示可以鉴别HCC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4000" dirty="0">
                <a:solidFill>
                  <a:srgbClr val="92D050"/>
                </a:solidFill>
              </a:rPr>
              <a:t>MRI表现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FF00"/>
                </a:solidFill>
              </a:rPr>
              <a:t>平扫：</a:t>
            </a:r>
          </a:p>
          <a:p>
            <a:r>
              <a:rPr lang="zh-CN" altLang="en-US" dirty="0"/>
              <a:t>T1WI病灶内</a:t>
            </a:r>
            <a:r>
              <a:rPr lang="zh-CN" altLang="en-US" dirty="0" smtClean="0"/>
              <a:t>可见流空</a:t>
            </a:r>
            <a:r>
              <a:rPr lang="zh-CN" altLang="en-US" dirty="0"/>
              <a:t>信号</a:t>
            </a:r>
          </a:p>
          <a:p>
            <a:r>
              <a:rPr lang="zh-CN" altLang="en-US" dirty="0"/>
              <a:t>T2WI病灶呈高信号，有部分病灶表现为</a:t>
            </a:r>
            <a:r>
              <a:rPr lang="zh-CN" altLang="en-US" dirty="0">
                <a:solidFill>
                  <a:srgbClr val="FF0000"/>
                </a:solidFill>
              </a:rPr>
              <a:t>“亮灯征”</a:t>
            </a:r>
            <a:r>
              <a:rPr lang="zh-CN" altLang="en-US" dirty="0"/>
              <a:t>，类似血管瘤</a:t>
            </a:r>
          </a:p>
          <a:p>
            <a:r>
              <a:rPr lang="zh-CN" altLang="en-US" b="1" dirty="0">
                <a:solidFill>
                  <a:srgbClr val="FFFF00"/>
                </a:solidFill>
              </a:rPr>
              <a:t>增强扫描：</a:t>
            </a:r>
          </a:p>
          <a:p>
            <a:r>
              <a:rPr lang="zh-CN" altLang="en-US" dirty="0">
                <a:solidFill>
                  <a:srgbClr val="FFFF00"/>
                </a:solidFill>
              </a:rPr>
              <a:t>动脉期 </a:t>
            </a:r>
            <a:r>
              <a:rPr lang="zh-CN" altLang="en-US" dirty="0"/>
              <a:t>病灶明显强化</a:t>
            </a:r>
          </a:p>
          <a:p>
            <a:r>
              <a:rPr lang="zh-CN" altLang="en-US" dirty="0">
                <a:solidFill>
                  <a:srgbClr val="FFFF00"/>
                </a:solidFill>
              </a:rPr>
              <a:t>门静脉期及延迟期 </a:t>
            </a:r>
            <a:r>
              <a:rPr lang="zh-CN" altLang="en-US" dirty="0"/>
              <a:t>病灶可持续强化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F530967_20141106_CT_2_19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088407" cy="30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 descr="F530967_20141106_CT_4_16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2808312" cy="29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F530967_20141106_CT_4_16_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88640"/>
            <a:ext cx="31286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F796862_20141124_CT_2_5_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12976"/>
            <a:ext cx="3600400" cy="322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F796862_20141124_CT_4_26_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3212976"/>
            <a:ext cx="3672408" cy="320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483768" y="40466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Case 4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088232" cy="183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268760"/>
            <a:ext cx="1963039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2160240" cy="189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068960"/>
            <a:ext cx="216024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F679596_20140616_CT_4_17_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3068960"/>
            <a:ext cx="2088233" cy="161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F679596_20140616_CT_4_17_5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2996952"/>
            <a:ext cx="217374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F530967_20141106_CT_2_19_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4725144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F530967_20141106_CT_4_16_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4653136"/>
            <a:ext cx="2088231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F530967_20141106_CT_4_16_6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60032" y="4653136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P101018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68" y="0"/>
            <a:ext cx="2088232" cy="1409557"/>
          </a:xfrm>
          <a:prstGeom prst="rect">
            <a:avLst/>
          </a:prstGeom>
          <a:noFill/>
        </p:spPr>
      </p:pic>
      <p:pic>
        <p:nvPicPr>
          <p:cNvPr id="14" name="Picture 5" descr="P101018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0"/>
            <a:ext cx="2160240" cy="1407881"/>
          </a:xfrm>
          <a:prstGeom prst="rect">
            <a:avLst/>
          </a:prstGeom>
          <a:noFill/>
        </p:spPr>
      </p:pic>
      <p:pic>
        <p:nvPicPr>
          <p:cNvPr id="15" name="Picture 7" descr="P101018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2040" y="0"/>
            <a:ext cx="1944216" cy="1412776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020272" y="260648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Case </a:t>
            </a:r>
            <a:r>
              <a:rPr lang="en-US" altLang="zh-CN" dirty="0" smtClean="0"/>
              <a:t>1</a:t>
            </a:r>
          </a:p>
          <a:p>
            <a:r>
              <a:rPr lang="zh-CN" altLang="en-US" dirty="0" smtClean="0"/>
              <a:t>海绵状血管瘤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20272" y="191683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Case 2</a:t>
            </a:r>
          </a:p>
          <a:p>
            <a:r>
              <a:rPr lang="en-US" altLang="zh-CN" sz="2400" dirty="0" smtClean="0"/>
              <a:t>FNH</a:t>
            </a:r>
            <a:endParaRPr lang="zh-CN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020272" y="3429000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Case 3</a:t>
            </a:r>
          </a:p>
          <a:p>
            <a:r>
              <a:rPr lang="zh-CN" altLang="en-US" sz="2400" dirty="0" smtClean="0"/>
              <a:t>腺瘤</a:t>
            </a:r>
            <a:endParaRPr lang="zh-CN" alt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092280" y="515719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Case 4</a:t>
            </a:r>
          </a:p>
          <a:p>
            <a:r>
              <a:rPr lang="en-US" altLang="zh-CN" sz="2400" dirty="0" smtClean="0"/>
              <a:t>AML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>
                <a:solidFill>
                  <a:srgbClr val="92D050"/>
                </a:solidFill>
              </a:rPr>
              <a:t>肝脏常见多血供良性病变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3196952"/>
          </a:xfrm>
        </p:spPr>
        <p:txBody>
          <a:bodyPr/>
          <a:lstStyle/>
          <a:p>
            <a:r>
              <a:rPr lang="zh-CN" altLang="en-US" dirty="0" smtClean="0"/>
              <a:t>一、海绵状血管瘤</a:t>
            </a:r>
            <a:endParaRPr lang="en-US" altLang="zh-CN" dirty="0" smtClean="0"/>
          </a:p>
          <a:p>
            <a:r>
              <a:rPr lang="zh-CN" altLang="en-US" dirty="0" smtClean="0"/>
              <a:t>二、局</a:t>
            </a:r>
            <a:r>
              <a:rPr lang="zh-CN" altLang="en-US" dirty="0" smtClean="0"/>
              <a:t>灶结节性增生</a:t>
            </a:r>
            <a:r>
              <a:rPr lang="zh-CN" altLang="en-US" dirty="0" smtClean="0"/>
              <a:t>（</a:t>
            </a:r>
            <a:r>
              <a:rPr lang="en-US" altLang="zh-CN" dirty="0" smtClean="0"/>
              <a:t>FNH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 smtClean="0"/>
              <a:t>三、腺瘤</a:t>
            </a:r>
            <a:endParaRPr lang="en-US" altLang="zh-CN" dirty="0" smtClean="0"/>
          </a:p>
          <a:p>
            <a:r>
              <a:rPr lang="zh-CN" altLang="en-US" dirty="0" smtClean="0"/>
              <a:t>四、血管平滑肌脂肪瘤（</a:t>
            </a:r>
            <a:r>
              <a:rPr lang="en-US" altLang="zh-CN" dirty="0" smtClean="0"/>
              <a:t>AML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806450"/>
          </a:xfrm>
        </p:spPr>
        <p:txBody>
          <a:bodyPr/>
          <a:lstStyle/>
          <a:p>
            <a:pPr algn="l"/>
            <a:r>
              <a:rPr lang="zh-CN" altLang="en-US" dirty="0" smtClean="0">
                <a:solidFill>
                  <a:srgbClr val="92D050"/>
                </a:solidFill>
              </a:rPr>
              <a:t>小  结</a:t>
            </a:r>
            <a:endParaRPr lang="zh-CN" altLang="en-US" dirty="0">
              <a:solidFill>
                <a:srgbClr val="92D05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44550"/>
            <a:ext cx="8229600" cy="5283200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海绵状血管瘤：</a:t>
            </a:r>
            <a:r>
              <a:rPr lang="en-US" altLang="zh-CN" sz="2800" dirty="0" smtClean="0"/>
              <a:t>T2</a:t>
            </a:r>
            <a:r>
              <a:rPr lang="zh-CN" altLang="en-US" sz="2800" dirty="0" smtClean="0"/>
              <a:t>高信号，灯泡征，无包膜。向心性充填强化。</a:t>
            </a:r>
            <a:endParaRPr lang="en-US" altLang="zh-CN" sz="2800" dirty="0" smtClean="0"/>
          </a:p>
          <a:p>
            <a:r>
              <a:rPr lang="zh-CN" altLang="en-US" sz="2800" dirty="0" smtClean="0"/>
              <a:t>肝</a:t>
            </a:r>
            <a:r>
              <a:rPr lang="zh-CN" altLang="en-US" sz="2800" dirty="0"/>
              <a:t>局灶性结节增生（FNH</a:t>
            </a:r>
            <a:r>
              <a:rPr lang="zh-CN" altLang="en-US" sz="2800" dirty="0" smtClean="0"/>
              <a:t>）：密度/信号均匀，</a:t>
            </a:r>
            <a:r>
              <a:rPr kumimoji="1" lang="zh-CN" altLang="en-US" sz="3600" b="1" dirty="0" smtClean="0">
                <a:solidFill>
                  <a:srgbClr val="FFCC00"/>
                </a:solidFill>
                <a:ea typeface="华文新魏" pitchFamily="2" charset="-122"/>
              </a:rPr>
              <a:t>中心性瘢痕</a:t>
            </a:r>
            <a:r>
              <a:rPr kumimoji="1" lang="zh-CN" altLang="en-US" sz="2800" b="1" dirty="0" smtClean="0"/>
              <a:t>为</a:t>
            </a:r>
            <a:r>
              <a:rPr kumimoji="1" lang="en-US" altLang="zh-CN" sz="2800" b="1" dirty="0" smtClean="0"/>
              <a:t>FNH</a:t>
            </a:r>
            <a:r>
              <a:rPr kumimoji="1" lang="zh-CN" altLang="en-US" sz="2800" b="1" dirty="0" smtClean="0"/>
              <a:t>特征性表现，呈条状放射状，</a:t>
            </a:r>
            <a:r>
              <a:rPr kumimoji="1" lang="en-US" altLang="zh-CN" sz="2800" b="1" dirty="0" smtClean="0"/>
              <a:t>T2WI</a:t>
            </a:r>
            <a:r>
              <a:rPr kumimoji="1" lang="zh-CN" altLang="en-US" sz="2800" b="1" dirty="0" smtClean="0"/>
              <a:t>高信号。从中心向周围扩散强化。</a:t>
            </a:r>
          </a:p>
          <a:p>
            <a:r>
              <a:rPr lang="zh-CN" altLang="en-US" sz="2800" dirty="0" smtClean="0"/>
              <a:t>肝</a:t>
            </a:r>
            <a:r>
              <a:rPr lang="zh-CN" altLang="en-US" sz="2800" dirty="0"/>
              <a:t>细胞腺瘤</a:t>
            </a:r>
            <a:r>
              <a:rPr lang="zh-CN" altLang="en-US" sz="2800" dirty="0" smtClean="0"/>
              <a:t>：密</a:t>
            </a:r>
            <a:r>
              <a:rPr lang="zh-CN" altLang="en-US" sz="2800" dirty="0"/>
              <a:t>度/信号均匀</a:t>
            </a:r>
            <a:r>
              <a:rPr lang="zh-CN" altLang="en-US" sz="2800" dirty="0" smtClean="0"/>
              <a:t>，</a:t>
            </a:r>
            <a:r>
              <a:rPr lang="zh-CN" altLang="en-US" sz="2800" dirty="0" smtClean="0">
                <a:solidFill>
                  <a:srgbClr val="FF0000"/>
                </a:solidFill>
              </a:rPr>
              <a:t>易</a:t>
            </a:r>
            <a:r>
              <a:rPr lang="zh-CN" altLang="en-US" sz="2800" dirty="0">
                <a:solidFill>
                  <a:srgbClr val="FF0000"/>
                </a:solidFill>
              </a:rPr>
              <a:t>出血</a:t>
            </a:r>
            <a:r>
              <a:rPr lang="zh-CN" altLang="en-US" sz="2800" dirty="0" smtClean="0">
                <a:solidFill>
                  <a:srgbClr val="FF0000"/>
                </a:solidFill>
              </a:rPr>
              <a:t>，</a:t>
            </a:r>
            <a:r>
              <a:rPr lang="zh-CN" altLang="en-US" sz="2800" dirty="0" smtClean="0"/>
              <a:t>有</a:t>
            </a:r>
            <a:r>
              <a:rPr lang="zh-CN" altLang="en-US" sz="2800" dirty="0"/>
              <a:t>包膜，病灶内含有脂质</a:t>
            </a:r>
            <a:r>
              <a:rPr lang="zh-CN" altLang="en-US" sz="2800" dirty="0" smtClean="0"/>
              <a:t>，</a:t>
            </a:r>
            <a:r>
              <a:rPr kumimoji="1" lang="zh-CN" altLang="en-US" sz="2800" b="1" dirty="0" smtClean="0"/>
              <a:t>腺瘤除出血区外均匀强化</a:t>
            </a:r>
            <a:r>
              <a:rPr lang="zh-CN" altLang="en-US" sz="2800" dirty="0" smtClean="0"/>
              <a:t>。</a:t>
            </a:r>
            <a:endParaRPr lang="zh-CN" altLang="en-US" sz="2800" dirty="0"/>
          </a:p>
          <a:p>
            <a:r>
              <a:rPr lang="zh-CN" altLang="en-US" sz="2800" dirty="0"/>
              <a:t>血管平滑肌脂肪瘤：实性，病变密度/信号可以不均匀，富血供动脉期明显强化，内可见血管影。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动脉期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98904" y="0"/>
            <a:ext cx="3063020" cy="2492896"/>
          </a:xfrm>
        </p:spPr>
      </p:pic>
      <p:pic>
        <p:nvPicPr>
          <p:cNvPr id="6" name="图片 5" descr="平扫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3131840" cy="2469551"/>
          </a:xfrm>
          <a:prstGeom prst="rect">
            <a:avLst/>
          </a:prstGeom>
        </p:spPr>
      </p:pic>
      <p:pic>
        <p:nvPicPr>
          <p:cNvPr id="7" name="图片 6" descr="延迟期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77341" y="0"/>
            <a:ext cx="2966659" cy="2492896"/>
          </a:xfrm>
          <a:prstGeom prst="rect">
            <a:avLst/>
          </a:prstGeom>
        </p:spPr>
      </p:pic>
      <p:pic>
        <p:nvPicPr>
          <p:cNvPr id="11" name="图片 10" descr="动脉期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933056"/>
            <a:ext cx="3096344" cy="2301780"/>
          </a:xfrm>
          <a:prstGeom prst="rect">
            <a:avLst/>
          </a:prstGeom>
        </p:spPr>
      </p:pic>
      <p:pic>
        <p:nvPicPr>
          <p:cNvPr id="12" name="图片 11" descr="门脉期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90393" y="3933056"/>
            <a:ext cx="3153607" cy="2304256"/>
          </a:xfrm>
          <a:prstGeom prst="rect">
            <a:avLst/>
          </a:prstGeom>
        </p:spPr>
      </p:pic>
      <p:pic>
        <p:nvPicPr>
          <p:cNvPr id="13" name="图片 12" descr="平扫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933056"/>
            <a:ext cx="2909811" cy="23042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7544" y="2492896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上图：女 </a:t>
            </a:r>
            <a:r>
              <a:rPr lang="en-US" altLang="zh-CN" dirty="0" smtClean="0"/>
              <a:t>16</a:t>
            </a:r>
            <a:r>
              <a:rPr lang="zh-CN" altLang="en-US" dirty="0" smtClean="0"/>
              <a:t>岁，先天性心脏病手术</a:t>
            </a:r>
            <a:r>
              <a:rPr lang="en-US" altLang="zh-CN" dirty="0" smtClean="0"/>
              <a:t>B</a:t>
            </a:r>
            <a:r>
              <a:rPr lang="zh-CN" altLang="en-US" dirty="0" smtClean="0"/>
              <a:t>超肝脏多发占位</a:t>
            </a:r>
            <a:r>
              <a:rPr lang="en-US" altLang="zh-CN" dirty="0" smtClean="0"/>
              <a:t>3</a:t>
            </a:r>
            <a:r>
              <a:rPr lang="zh-CN" altLang="en-US" dirty="0" smtClean="0"/>
              <a:t>年，外院</a:t>
            </a:r>
            <a:r>
              <a:rPr lang="en-US" altLang="zh-CN" dirty="0" smtClean="0"/>
              <a:t>CT</a:t>
            </a:r>
            <a:r>
              <a:rPr lang="zh-CN" altLang="en-US" dirty="0" smtClean="0"/>
              <a:t>及术前、后临床考虑腺瘤。</a:t>
            </a:r>
            <a:endParaRPr lang="en-US" altLang="zh-CN" dirty="0" smtClean="0"/>
          </a:p>
          <a:p>
            <a:r>
              <a:rPr lang="zh-CN" altLang="en-US" dirty="0" smtClean="0"/>
              <a:t>下图：男 </a:t>
            </a:r>
            <a:r>
              <a:rPr lang="en-US" altLang="zh-CN" dirty="0" smtClean="0"/>
              <a:t>53</a:t>
            </a:r>
            <a:r>
              <a:rPr lang="zh-CN" altLang="en-US" dirty="0" smtClean="0"/>
              <a:t>岁，乙肝病毒携带， </a:t>
            </a:r>
            <a:r>
              <a:rPr lang="en-US" altLang="zh-CN" dirty="0" smtClean="0"/>
              <a:t>4</a:t>
            </a:r>
            <a:r>
              <a:rPr lang="zh-CN" altLang="en-US" dirty="0" smtClean="0"/>
              <a:t>年前发现肝脏肿瘤，直径约</a:t>
            </a:r>
            <a:r>
              <a:rPr lang="en-US" altLang="zh-CN" dirty="0" smtClean="0"/>
              <a:t>2cm</a:t>
            </a:r>
            <a:r>
              <a:rPr lang="zh-CN" altLang="en-US" dirty="0" smtClean="0"/>
              <a:t>，诊断为血管瘤；</a:t>
            </a:r>
            <a:r>
              <a:rPr lang="en-US" altLang="zh-CN" dirty="0" smtClean="0"/>
              <a:t>2</a:t>
            </a:r>
            <a:r>
              <a:rPr lang="zh-CN" altLang="en-US" dirty="0" smtClean="0"/>
              <a:t>年前复查发现肝脏肿瘤体积增大，直径约</a:t>
            </a:r>
            <a:r>
              <a:rPr lang="en-US" altLang="zh-CN" dirty="0" smtClean="0"/>
              <a:t>4cm</a:t>
            </a:r>
            <a:r>
              <a:rPr lang="zh-CN" altLang="en-US" dirty="0" smtClean="0"/>
              <a:t>，诊断为血管瘤；半个月前体检，发现肝脏肿瘤增大。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14501281293865687.jp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2285984" y="1571612"/>
            <a:ext cx="4786346" cy="4637437"/>
          </a:xfrm>
        </p:spPr>
      </p:pic>
      <p:sp>
        <p:nvSpPr>
          <p:cNvPr id="6" name="矩形 5"/>
          <p:cNvSpPr/>
          <p:nvPr/>
        </p:nvSpPr>
        <p:spPr>
          <a:xfrm>
            <a:off x="2571736" y="642918"/>
            <a:ext cx="435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谢谢您的聆听</a:t>
            </a:r>
            <a:endParaRPr lang="zh-CN" alt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1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kumimoji="1" lang="zh-CN" altLang="en-US" b="1" dirty="0" smtClean="0">
                <a:solidFill>
                  <a:srgbClr val="00CC00"/>
                </a:solidFill>
              </a:rPr>
              <a:t>一、</a:t>
            </a:r>
            <a:r>
              <a:rPr kumimoji="1" lang="zh-CN" altLang="en-US" b="1" dirty="0">
                <a:solidFill>
                  <a:srgbClr val="00CC00"/>
                </a:solidFill>
              </a:rPr>
              <a:t>肝海绵状血管瘤</a:t>
            </a:r>
            <a:r>
              <a:rPr kumimoji="1" lang="zh-CN" altLang="en-US" sz="3200" b="1" dirty="0"/>
              <a:t>（</a:t>
            </a:r>
            <a:r>
              <a:rPr kumimoji="1" lang="en-US" altLang="zh-CN" sz="3200" b="1" dirty="0"/>
              <a:t>Cavernous </a:t>
            </a:r>
            <a:r>
              <a:rPr kumimoji="1" lang="en-US" altLang="zh-CN" sz="3200" b="1" dirty="0" err="1"/>
              <a:t>Hemangioma</a:t>
            </a:r>
            <a:r>
              <a:rPr kumimoji="1" lang="en-US" altLang="zh-CN" sz="3200" b="1" dirty="0"/>
              <a:t> of liver</a:t>
            </a:r>
            <a:r>
              <a:rPr kumimoji="1" lang="zh-CN" altLang="en-US" sz="3200" b="1" dirty="0"/>
              <a:t>）</a:t>
            </a:r>
          </a:p>
        </p:txBody>
      </p:sp>
      <p:sp>
        <p:nvSpPr>
          <p:cNvPr id="276480" name="Text Box 0"/>
          <p:cNvSpPr txBox="1"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kumimoji="1" lang="en-US" altLang="zh-CN" b="1" dirty="0">
                <a:latin typeface="+mn-ea"/>
              </a:rPr>
              <a:t> </a:t>
            </a:r>
            <a:r>
              <a:rPr kumimoji="1" lang="zh-CN" altLang="en-US" b="1" dirty="0">
                <a:latin typeface="+mn-ea"/>
              </a:rPr>
              <a:t>起源于</a:t>
            </a:r>
            <a:r>
              <a:rPr kumimoji="1" lang="zh-CN" altLang="en-US" b="1" dirty="0">
                <a:solidFill>
                  <a:srgbClr val="FFCC00"/>
                </a:solidFill>
                <a:latin typeface="+mn-ea"/>
              </a:rPr>
              <a:t>中胚叶</a:t>
            </a:r>
            <a:r>
              <a:rPr kumimoji="1" lang="zh-CN" altLang="en-US" b="1" dirty="0">
                <a:latin typeface="+mn-ea"/>
              </a:rPr>
              <a:t>，为中心静脉和门静脉的发育异常所致，肿瘤由大小不等的血窦组成，血窦内衬有单层内皮</a:t>
            </a:r>
            <a:r>
              <a:rPr kumimoji="1" lang="en-US" altLang="zh-CN" b="1" dirty="0" smtClean="0">
                <a:latin typeface="+mn-ea"/>
              </a:rPr>
              <a:t>cell</a:t>
            </a:r>
            <a:r>
              <a:rPr kumimoji="1" lang="zh-CN" altLang="en-US" b="1" dirty="0" smtClean="0">
                <a:latin typeface="+mn-ea"/>
              </a:rPr>
              <a:t>。</a:t>
            </a:r>
            <a:endParaRPr kumimoji="1" lang="en-US" altLang="zh-CN" b="1" dirty="0">
              <a:latin typeface="+mn-ea"/>
            </a:endParaRPr>
          </a:p>
          <a:p>
            <a:r>
              <a:rPr kumimoji="1" lang="en-US" altLang="zh-CN" b="1" dirty="0">
                <a:latin typeface="+mn-ea"/>
              </a:rPr>
              <a:t> </a:t>
            </a:r>
            <a:r>
              <a:rPr kumimoji="1" lang="zh-CN" altLang="en-US" b="1" dirty="0">
                <a:solidFill>
                  <a:srgbClr val="FFCC00"/>
                </a:solidFill>
                <a:latin typeface="+mn-ea"/>
              </a:rPr>
              <a:t>可见于任何年龄</a:t>
            </a:r>
            <a:r>
              <a:rPr kumimoji="1" lang="zh-CN" altLang="en-US" b="1" dirty="0">
                <a:latin typeface="+mn-ea"/>
              </a:rPr>
              <a:t>，</a:t>
            </a:r>
            <a:r>
              <a:rPr kumimoji="1" lang="en-US" altLang="zh-CN" b="1" dirty="0">
                <a:latin typeface="+mn-ea"/>
              </a:rPr>
              <a:t>50</a:t>
            </a:r>
            <a:r>
              <a:rPr kumimoji="1" lang="zh-CN" altLang="en-US" b="1" dirty="0">
                <a:latin typeface="+mn-ea"/>
              </a:rPr>
              <a:t>岁以上人多见，男女之比</a:t>
            </a:r>
            <a:r>
              <a:rPr kumimoji="1" lang="en-US" altLang="zh-CN" b="1" dirty="0">
                <a:latin typeface="+mn-ea"/>
              </a:rPr>
              <a:t>1</a:t>
            </a:r>
            <a:r>
              <a:rPr kumimoji="1" lang="zh-CN" altLang="en-US" b="1" dirty="0">
                <a:latin typeface="+mn-ea"/>
              </a:rPr>
              <a:t>：</a:t>
            </a:r>
            <a:r>
              <a:rPr kumimoji="1" lang="en-US" altLang="zh-CN" b="1" dirty="0">
                <a:latin typeface="+mn-ea"/>
              </a:rPr>
              <a:t>4.5</a:t>
            </a:r>
            <a:r>
              <a:rPr kumimoji="1" lang="zh-CN" altLang="en-US" b="1" dirty="0">
                <a:latin typeface="+mn-ea"/>
              </a:rPr>
              <a:t>，女性多</a:t>
            </a:r>
            <a:r>
              <a:rPr kumimoji="1" lang="zh-CN" altLang="en-US" b="1" dirty="0" smtClean="0">
                <a:latin typeface="+mn-ea"/>
              </a:rPr>
              <a:t>见。</a:t>
            </a:r>
            <a:endParaRPr kumimoji="1" lang="zh-CN" altLang="en-US" b="1" dirty="0">
              <a:latin typeface="+mn-ea"/>
            </a:endParaRPr>
          </a:p>
          <a:p>
            <a:r>
              <a:rPr kumimoji="1" lang="zh-CN" altLang="en-US" b="1" dirty="0">
                <a:latin typeface="+mn-ea"/>
              </a:rPr>
              <a:t> 临床表现：肿瘤小者无症状，</a:t>
            </a:r>
            <a:r>
              <a:rPr kumimoji="1" lang="zh-CN" altLang="en-US" b="1" dirty="0">
                <a:solidFill>
                  <a:srgbClr val="FFCC00"/>
                </a:solidFill>
                <a:latin typeface="+mn-ea"/>
              </a:rPr>
              <a:t>大者可有压迫症状</a:t>
            </a:r>
            <a:r>
              <a:rPr kumimoji="1" lang="zh-CN" altLang="en-US" b="1" dirty="0">
                <a:latin typeface="+mn-ea"/>
              </a:rPr>
              <a:t>，肿瘤</a:t>
            </a:r>
            <a:r>
              <a:rPr kumimoji="1" lang="zh-CN" altLang="en-US" b="1" dirty="0">
                <a:solidFill>
                  <a:srgbClr val="FF0000"/>
                </a:solidFill>
                <a:latin typeface="+mn-ea"/>
              </a:rPr>
              <a:t>破裂</a:t>
            </a:r>
            <a:r>
              <a:rPr kumimoji="1" lang="zh-CN" altLang="en-US" b="1" dirty="0">
                <a:latin typeface="+mn-ea"/>
              </a:rPr>
              <a:t>可引起</a:t>
            </a:r>
            <a:r>
              <a:rPr kumimoji="1" lang="zh-CN" altLang="en-US" b="1" dirty="0">
                <a:solidFill>
                  <a:srgbClr val="FF0000"/>
                </a:solidFill>
                <a:latin typeface="+mn-ea"/>
              </a:rPr>
              <a:t>肝内或腹腔出</a:t>
            </a:r>
            <a:r>
              <a:rPr kumimoji="1" lang="zh-CN" altLang="en-US" b="1" dirty="0" smtClean="0">
                <a:solidFill>
                  <a:srgbClr val="FF0000"/>
                </a:solidFill>
                <a:latin typeface="+mn-ea"/>
              </a:rPr>
              <a:t>血。</a:t>
            </a:r>
            <a:endParaRPr kumimoji="1" lang="zh-CN" altLang="en-US" b="1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ClrTx/>
              <a:buSzTx/>
              <a:buFontTx/>
              <a:buNone/>
            </a:pPr>
            <a:endParaRPr kumimoji="1" lang="en-US" altLang="zh-CN" sz="3200" b="1" dirty="0">
              <a:latin typeface="MingLiU" pitchFamily="49" charset="-120"/>
              <a:ea typeface="MingLiU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4000" b="1" dirty="0" smtClean="0">
                <a:solidFill>
                  <a:srgbClr val="00CC00"/>
                </a:solidFill>
              </a:rPr>
              <a:t>CT</a:t>
            </a:r>
            <a:r>
              <a:rPr kumimoji="1" lang="zh-CN" altLang="en-US" sz="4000" b="1" dirty="0" smtClean="0">
                <a:solidFill>
                  <a:srgbClr val="00CC00"/>
                </a:solidFill>
              </a:rPr>
              <a:t>表现</a:t>
            </a:r>
            <a:endParaRPr kumimoji="1" lang="en-US" altLang="zh-CN" sz="4000" b="1" dirty="0">
              <a:solidFill>
                <a:srgbClr val="00CC00"/>
              </a:solidFill>
            </a:endParaRPr>
          </a:p>
        </p:txBody>
      </p:sp>
      <p:sp>
        <p:nvSpPr>
          <p:cNvPr id="273408" name="Text Box 0"/>
          <p:cNvSpPr txBox="1"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kumimoji="1" lang="en-US" altLang="zh-CN" b="1" dirty="0"/>
              <a:t>90%</a:t>
            </a:r>
            <a:r>
              <a:rPr kumimoji="1" lang="zh-CN" altLang="en-US" b="1" dirty="0"/>
              <a:t>以上可通过</a:t>
            </a:r>
            <a:r>
              <a:rPr kumimoji="1" lang="en-US" altLang="zh-CN" b="1" dirty="0"/>
              <a:t>CT</a:t>
            </a:r>
            <a:r>
              <a:rPr kumimoji="1" lang="zh-CN" altLang="en-US" b="1" dirty="0"/>
              <a:t>确诊</a:t>
            </a:r>
          </a:p>
          <a:p>
            <a:pPr>
              <a:lnSpc>
                <a:spcPct val="80000"/>
              </a:lnSpc>
            </a:pPr>
            <a:r>
              <a:rPr kumimoji="1" lang="zh-CN" altLang="en-US" b="1" dirty="0">
                <a:solidFill>
                  <a:srgbClr val="00CC00"/>
                </a:solidFill>
              </a:rPr>
              <a:t>平扫</a:t>
            </a:r>
          </a:p>
          <a:p>
            <a:pPr lvl="1">
              <a:lnSpc>
                <a:spcPct val="80000"/>
              </a:lnSpc>
            </a:pPr>
            <a:r>
              <a:rPr kumimoji="1" lang="zh-CN" altLang="en-US" sz="3200" b="1" dirty="0"/>
              <a:t>圆形或类圆形低密度灶，边界清楚，密度均匀</a:t>
            </a:r>
          </a:p>
          <a:p>
            <a:pPr lvl="1">
              <a:lnSpc>
                <a:spcPct val="80000"/>
              </a:lnSpc>
            </a:pPr>
            <a:r>
              <a:rPr kumimoji="1" lang="zh-CN" altLang="en-US" sz="3200" b="1" dirty="0"/>
              <a:t>大于</a:t>
            </a:r>
            <a:r>
              <a:rPr kumimoji="1" lang="en-US" altLang="zh-CN" sz="3200" b="1" dirty="0"/>
              <a:t>4cm</a:t>
            </a:r>
            <a:r>
              <a:rPr kumimoji="1" lang="zh-CN" altLang="en-US" sz="3200" b="1" dirty="0"/>
              <a:t>病灶，中央可出现更低密度区，呈裂隙状，星型或不规则状</a:t>
            </a:r>
          </a:p>
          <a:p>
            <a:pPr>
              <a:lnSpc>
                <a:spcPct val="80000"/>
              </a:lnSpc>
            </a:pPr>
            <a:r>
              <a:rPr kumimoji="1" lang="zh-CN" altLang="en-US" b="1" dirty="0">
                <a:solidFill>
                  <a:srgbClr val="00CC00"/>
                </a:solidFill>
              </a:rPr>
              <a:t>增强</a:t>
            </a:r>
          </a:p>
          <a:p>
            <a:pPr lvl="1">
              <a:lnSpc>
                <a:spcPct val="80000"/>
              </a:lnSpc>
            </a:pPr>
            <a:r>
              <a:rPr kumimoji="1" lang="zh-CN" altLang="en-US" sz="3200" b="1" dirty="0">
                <a:solidFill>
                  <a:srgbClr val="FFCC00"/>
                </a:solidFill>
                <a:latin typeface="Arial"/>
              </a:rPr>
              <a:t>“</a:t>
            </a:r>
            <a:r>
              <a:rPr kumimoji="1" lang="zh-CN" altLang="en-US" sz="3200" b="1" dirty="0">
                <a:solidFill>
                  <a:srgbClr val="FFCC00"/>
                </a:solidFill>
              </a:rPr>
              <a:t>早出晚归</a:t>
            </a:r>
            <a:r>
              <a:rPr kumimoji="1" lang="zh-CN" altLang="en-US" sz="3200" b="1" dirty="0">
                <a:solidFill>
                  <a:srgbClr val="FFCC00"/>
                </a:solidFill>
                <a:latin typeface="Arial"/>
              </a:rPr>
              <a:t>”</a:t>
            </a:r>
            <a:r>
              <a:rPr kumimoji="1" lang="zh-CN" altLang="en-US" sz="3200" b="1" dirty="0"/>
              <a:t>征象，为血管瘤的</a:t>
            </a:r>
            <a:r>
              <a:rPr kumimoji="1" lang="zh-CN" altLang="en-US" sz="3200" b="1" dirty="0">
                <a:solidFill>
                  <a:srgbClr val="FFCC00"/>
                </a:solidFill>
              </a:rPr>
              <a:t>特征</a:t>
            </a:r>
            <a:r>
              <a:rPr kumimoji="1" lang="zh-CN" altLang="en-US" sz="3200" b="1" dirty="0"/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zh-CN" altLang="zh-CN" sz="2400">
              <a:latin typeface="Times New Roman" charset="0"/>
            </a:endParaRPr>
          </a:p>
        </p:txBody>
      </p:sp>
      <p:sp>
        <p:nvSpPr>
          <p:cNvPr id="2051" name="Text Box 3"/>
          <p:cNvSpPr txBox="1"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kumimoji="1" lang="en-US" altLang="zh-CN" sz="4000" b="1" dirty="0">
                <a:solidFill>
                  <a:srgbClr val="FFCC00"/>
                </a:solidFill>
                <a:latin typeface="Arial"/>
              </a:rPr>
              <a:t>“</a:t>
            </a:r>
            <a:r>
              <a:rPr kumimoji="1" lang="zh-CN" altLang="en-US" sz="4000" b="1" dirty="0">
                <a:solidFill>
                  <a:srgbClr val="FFCC00"/>
                </a:solidFill>
              </a:rPr>
              <a:t>早出晚归</a:t>
            </a:r>
            <a:r>
              <a:rPr kumimoji="1" lang="zh-CN" altLang="en-US" sz="4000" b="1" dirty="0">
                <a:solidFill>
                  <a:srgbClr val="FFCC00"/>
                </a:solidFill>
                <a:latin typeface="Arial"/>
              </a:rPr>
              <a:t>”</a:t>
            </a:r>
            <a:endParaRPr kumimoji="1" lang="zh-CN" altLang="en-US" sz="4000" b="1" dirty="0"/>
          </a:p>
        </p:txBody>
      </p:sp>
      <p:sp>
        <p:nvSpPr>
          <p:cNvPr id="2050" name="Text Box 2"/>
          <p:cNvSpPr txBox="1">
            <a:spLocks noGrp="1" noChangeArrowheads="1"/>
          </p:cNvSpPr>
          <p:nvPr>
            <p:ph idx="1"/>
          </p:nvPr>
        </p:nvSpPr>
        <p:spPr>
          <a:xfrm>
            <a:off x="179388" y="1773238"/>
            <a:ext cx="8820150" cy="4264025"/>
          </a:xfrm>
          <a:noFill/>
          <a:ln/>
        </p:spPr>
        <p:txBody>
          <a:bodyPr>
            <a:normAutofit fontScale="92500" lnSpcReduction="20000"/>
          </a:bodyPr>
          <a:lstStyle/>
          <a:p>
            <a:r>
              <a:rPr kumimoji="1" lang="zh-CN" altLang="en-US" b="1" dirty="0">
                <a:solidFill>
                  <a:srgbClr val="00CC00"/>
                </a:solidFill>
                <a:latin typeface="+mn-ea"/>
              </a:rPr>
              <a:t>早期</a:t>
            </a:r>
            <a:r>
              <a:rPr kumimoji="1" lang="zh-CN" altLang="en-US" b="1" dirty="0">
                <a:latin typeface="+mn-ea"/>
              </a:rPr>
              <a:t>病灶</a:t>
            </a:r>
            <a:r>
              <a:rPr kumimoji="1" lang="zh-CN" altLang="en-US" b="1" dirty="0">
                <a:solidFill>
                  <a:srgbClr val="00CC00"/>
                </a:solidFill>
                <a:latin typeface="+mn-ea"/>
              </a:rPr>
              <a:t>边缘呈高密度强化</a:t>
            </a:r>
            <a:r>
              <a:rPr kumimoji="1" lang="zh-CN" altLang="en-US" b="1" dirty="0">
                <a:latin typeface="+mn-ea"/>
              </a:rPr>
              <a:t>，</a:t>
            </a:r>
            <a:r>
              <a:rPr kumimoji="1" lang="zh-CN" altLang="en-US" b="1" dirty="0">
                <a:solidFill>
                  <a:srgbClr val="00CC00"/>
                </a:solidFill>
                <a:latin typeface="+mn-ea"/>
              </a:rPr>
              <a:t>环状</a:t>
            </a:r>
            <a:r>
              <a:rPr kumimoji="1" lang="zh-CN" altLang="en-US" b="1" dirty="0">
                <a:latin typeface="+mn-ea"/>
              </a:rPr>
              <a:t>增强带，密度高于正常肝实质，与主动脉相同</a:t>
            </a:r>
          </a:p>
          <a:p>
            <a:r>
              <a:rPr kumimoji="1" lang="zh-CN" altLang="en-US" b="1" dirty="0">
                <a:latin typeface="+mn-ea"/>
              </a:rPr>
              <a:t>增强区</a:t>
            </a:r>
            <a:r>
              <a:rPr kumimoji="1" lang="zh-CN" altLang="en-US" b="1" dirty="0">
                <a:solidFill>
                  <a:srgbClr val="00CC00"/>
                </a:solidFill>
                <a:latin typeface="+mn-ea"/>
              </a:rPr>
              <a:t>进行性向中心扩展</a:t>
            </a:r>
            <a:r>
              <a:rPr kumimoji="1" lang="zh-CN" altLang="en-US" b="1" dirty="0">
                <a:latin typeface="+mn-ea"/>
              </a:rPr>
              <a:t>，可见病灶大部分或完全强化</a:t>
            </a:r>
          </a:p>
          <a:p>
            <a:r>
              <a:rPr kumimoji="1" lang="zh-CN" altLang="en-US" b="1" dirty="0">
                <a:latin typeface="+mn-ea"/>
              </a:rPr>
              <a:t>延迟扫描病灶</a:t>
            </a:r>
            <a:r>
              <a:rPr kumimoji="1" lang="zh-CN" altLang="en-US" b="1" dirty="0">
                <a:solidFill>
                  <a:srgbClr val="00CC00"/>
                </a:solidFill>
                <a:latin typeface="+mn-ea"/>
              </a:rPr>
              <a:t>呈等密度填充</a:t>
            </a:r>
            <a:r>
              <a:rPr kumimoji="1" lang="zh-CN" altLang="en-US" b="1" dirty="0">
                <a:latin typeface="+mn-ea"/>
              </a:rPr>
              <a:t>，填充时间与病灶大小有关，但不是线性关系，通常</a:t>
            </a:r>
            <a:r>
              <a:rPr kumimoji="1" lang="en-US" altLang="zh-CN" b="1" dirty="0">
                <a:latin typeface="+mn-ea"/>
              </a:rPr>
              <a:t>3min</a:t>
            </a:r>
            <a:r>
              <a:rPr kumimoji="1" lang="zh-CN" altLang="en-US" b="1" dirty="0">
                <a:latin typeface="+mn-ea"/>
              </a:rPr>
              <a:t>，有的</a:t>
            </a:r>
            <a:r>
              <a:rPr kumimoji="1" lang="en-US" altLang="zh-CN" b="1" dirty="0">
                <a:latin typeface="+mn-ea"/>
              </a:rPr>
              <a:t>7~15min</a:t>
            </a:r>
            <a:r>
              <a:rPr kumimoji="1" lang="zh-CN" altLang="en-US" b="1" dirty="0">
                <a:latin typeface="+mn-ea"/>
              </a:rPr>
              <a:t>，甚至</a:t>
            </a:r>
            <a:r>
              <a:rPr kumimoji="1" lang="en-US" altLang="zh-CN" b="1" dirty="0">
                <a:latin typeface="+mn-ea"/>
              </a:rPr>
              <a:t>20~60min</a:t>
            </a:r>
            <a:r>
              <a:rPr kumimoji="1" lang="zh-CN" altLang="en-US" b="1" dirty="0">
                <a:latin typeface="+mn-ea"/>
              </a:rPr>
              <a:t>，较大的血管瘤，中心由于出血、坏死或纤维化，有时不能强化，始终保持低密度</a:t>
            </a:r>
          </a:p>
          <a:p>
            <a:r>
              <a:rPr kumimoji="1" lang="zh-CN" altLang="en-US" b="1" dirty="0">
                <a:latin typeface="+mn-ea"/>
              </a:rPr>
              <a:t>病灶增强的密度逐步减退</a:t>
            </a:r>
          </a:p>
          <a:p>
            <a:endParaRPr kumimoji="1" lang="zh-CN" altLang="en-US" sz="2800" b="1" dirty="0"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kumimoji="1" lang="en-US" altLang="zh-CN" sz="2400" b="1" dirty="0"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MANGIOM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928670"/>
            <a:ext cx="625082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5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4000" b="1" dirty="0">
                <a:solidFill>
                  <a:srgbClr val="00CC00"/>
                </a:solidFill>
              </a:rPr>
              <a:t>MRI</a:t>
            </a:r>
          </a:p>
        </p:txBody>
      </p:sp>
      <p:sp>
        <p:nvSpPr>
          <p:cNvPr id="267264" name="Text Box 0"/>
          <p:cNvSpPr txBox="1"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r>
              <a:rPr kumimoji="1" lang="zh-CN" altLang="en-US" sz="2400" b="1" dirty="0">
                <a:solidFill>
                  <a:srgbClr val="FF0000"/>
                </a:solidFill>
                <a:latin typeface="+mn-ea"/>
              </a:rPr>
              <a:t>可发现</a:t>
            </a:r>
            <a:r>
              <a:rPr kumimoji="1" lang="en-US" altLang="zh-CN" sz="2400" b="1" dirty="0">
                <a:solidFill>
                  <a:srgbClr val="FF0000"/>
                </a:solidFill>
                <a:latin typeface="+mn-ea"/>
              </a:rPr>
              <a:t>1.0cm</a:t>
            </a:r>
            <a:r>
              <a:rPr kumimoji="1" lang="zh-CN" altLang="en-US" sz="2400" b="1" dirty="0">
                <a:solidFill>
                  <a:srgbClr val="FF0000"/>
                </a:solidFill>
                <a:latin typeface="+mn-ea"/>
              </a:rPr>
              <a:t>以上的血管</a:t>
            </a:r>
            <a:r>
              <a:rPr kumimoji="1" lang="zh-CN" altLang="en-US" sz="2400" b="1" dirty="0" smtClean="0">
                <a:solidFill>
                  <a:srgbClr val="FF0000"/>
                </a:solidFill>
                <a:latin typeface="+mn-ea"/>
              </a:rPr>
              <a:t>瘤。</a:t>
            </a:r>
            <a:endParaRPr kumimoji="1" lang="en-US" altLang="zh-CN" sz="2400" b="1" dirty="0" smtClean="0">
              <a:solidFill>
                <a:srgbClr val="FF0000"/>
              </a:solidFill>
              <a:latin typeface="+mn-ea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kumimoji="1" lang="zh-CN" altLang="en-US" sz="2400" b="1" dirty="0" smtClean="0">
                <a:latin typeface="+mn-ea"/>
              </a:rPr>
              <a:t>呈圆形或</a:t>
            </a:r>
            <a:r>
              <a:rPr kumimoji="1" lang="zh-CN" altLang="en-US" sz="2400" b="1" dirty="0" smtClean="0">
                <a:latin typeface="+mn-ea"/>
              </a:rPr>
              <a:t>椭圆形；</a:t>
            </a:r>
            <a:r>
              <a:rPr kumimoji="1" lang="zh-CN" altLang="en-US" sz="2000" b="1" dirty="0" smtClean="0">
                <a:latin typeface="+mn-ea"/>
              </a:rPr>
              <a:t>大于</a:t>
            </a:r>
            <a:r>
              <a:rPr kumimoji="1" lang="en-US" altLang="zh-CN" sz="2000" b="1" dirty="0" smtClean="0">
                <a:latin typeface="+mn-ea"/>
              </a:rPr>
              <a:t>5cm</a:t>
            </a:r>
            <a:r>
              <a:rPr kumimoji="1" lang="zh-CN" altLang="en-US" sz="2000" b="1" dirty="0" smtClean="0">
                <a:latin typeface="+mn-ea"/>
              </a:rPr>
              <a:t>者，</a:t>
            </a:r>
            <a:r>
              <a:rPr kumimoji="1" lang="zh-CN" altLang="en-US" sz="2000" b="1" dirty="0" smtClean="0">
                <a:latin typeface="+mn-ea"/>
              </a:rPr>
              <a:t>由于瘢痕收缩，常呈分叶状或花瓣状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</a:rPr>
              <a:t>长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T1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，均匀长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（“灯泡征”）</a:t>
            </a:r>
            <a:r>
              <a:rPr kumimoji="1" lang="zh-CN" altLang="en-US" sz="2000" b="1" dirty="0" smtClean="0">
                <a:latin typeface="+mn-ea"/>
              </a:rPr>
              <a:t>高信号中亦可见低信号区（出血、纤维组织、瘢痕）</a:t>
            </a:r>
          </a:p>
          <a:p>
            <a:endParaRPr lang="zh-CN" altLang="en-US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b="1" dirty="0" smtClean="0"/>
              <a:t>动脉期和门脉期：周边结节状明显强化，延迟期</a:t>
            </a:r>
            <a:r>
              <a:rPr lang="zh-CN" altLang="en-US" sz="2400" b="1" dirty="0" smtClean="0"/>
              <a:t>：充填均匀强化</a:t>
            </a:r>
            <a:r>
              <a:rPr lang="zh-CN" altLang="en-US" sz="2400" b="1" dirty="0" smtClean="0"/>
              <a:t>，持续时间 </a:t>
            </a:r>
            <a:r>
              <a:rPr lang="en-US" altLang="zh-CN" sz="2400" b="1" dirty="0" smtClean="0"/>
              <a:t>&gt; 5</a:t>
            </a:r>
            <a:r>
              <a:rPr lang="zh-CN" altLang="en-US" sz="2400" b="1" dirty="0" smtClean="0"/>
              <a:t>分钟</a:t>
            </a:r>
            <a:r>
              <a:rPr lang="en-US" altLang="zh-CN" sz="2400" dirty="0" smtClean="0"/>
              <a:t>(1.5-5.0cm)</a:t>
            </a:r>
            <a:endParaRPr lang="zh-CN" altLang="en-US" sz="2400" b="1" dirty="0" smtClean="0"/>
          </a:p>
          <a:p>
            <a:r>
              <a:rPr lang="zh-CN" altLang="en-US" sz="2400" b="1" dirty="0" smtClean="0"/>
              <a:t>动脉期或门脉期：整个肿瘤明显强化，持续时间</a:t>
            </a:r>
            <a:r>
              <a:rPr lang="en-US" altLang="zh-CN" sz="2400" b="1" dirty="0" smtClean="0"/>
              <a:t>&gt;5</a:t>
            </a:r>
            <a:r>
              <a:rPr lang="zh-CN" altLang="en-US" sz="2400" b="1" dirty="0" smtClean="0"/>
              <a:t>分钟</a:t>
            </a:r>
            <a:r>
              <a:rPr lang="en-US" altLang="zh-CN" sz="2400" dirty="0" smtClean="0"/>
              <a:t>(&lt;1.5cm)</a:t>
            </a:r>
            <a:endParaRPr lang="zh-CN" altLang="en-US" sz="2400" b="1" dirty="0" smtClean="0"/>
          </a:p>
          <a:p>
            <a:r>
              <a:rPr lang="zh-CN" altLang="en-US" sz="2400" b="1" dirty="0" smtClean="0"/>
              <a:t>动脉期和门脉期：周边结节状明显强化，延迟期显著强化，持续时间</a:t>
            </a:r>
            <a:r>
              <a:rPr lang="en-US" altLang="zh-CN" sz="2400" b="1" dirty="0" smtClean="0"/>
              <a:t>&gt;5</a:t>
            </a:r>
            <a:r>
              <a:rPr lang="zh-CN" altLang="en-US" sz="2400" b="1" dirty="0" smtClean="0"/>
              <a:t>分钟，肿瘤内始终存在不强化的斑痕</a:t>
            </a:r>
            <a:r>
              <a:rPr lang="en-US" altLang="zh-CN" sz="2400" dirty="0" smtClean="0"/>
              <a:t>(&gt;5.0cm)</a:t>
            </a:r>
            <a:endParaRPr lang="zh-CN" altLang="en-US" sz="2400" dirty="0" smtClean="0"/>
          </a:p>
          <a:p>
            <a:pPr algn="just">
              <a:lnSpc>
                <a:spcPct val="90000"/>
              </a:lnSpc>
              <a:spcBef>
                <a:spcPct val="50000"/>
              </a:spcBef>
              <a:buSzTx/>
              <a:buNone/>
            </a:pPr>
            <a:r>
              <a:rPr kumimoji="1" lang="zh-CN" altLang="en-US" sz="2400" b="1" dirty="0" smtClean="0">
                <a:latin typeface="+mn-ea"/>
              </a:rPr>
              <a:t> </a:t>
            </a:r>
            <a:endParaRPr kumimoji="1" lang="en-US" altLang="zh-CN" sz="2400" b="1" dirty="0">
              <a:latin typeface="MingLiU" pitchFamily="49" charset="-120"/>
              <a:ea typeface="MingLiU" pitchFamily="49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7848600" cy="1143000"/>
          </a:xfrm>
        </p:spPr>
        <p:txBody>
          <a:bodyPr>
            <a:normAutofit/>
          </a:bodyPr>
          <a:lstStyle/>
          <a:p>
            <a:pPr algn="l"/>
            <a:r>
              <a:rPr lang="zh-CN" altLang="en-US" sz="4000" b="1" dirty="0">
                <a:solidFill>
                  <a:srgbClr val="00FF00"/>
                </a:solidFill>
                <a:latin typeface="+mn-ea"/>
                <a:ea typeface="+mn-ea"/>
              </a:rPr>
              <a:t>肝血管瘤影像表现</a:t>
            </a:r>
            <a:endParaRPr lang="zh-CN" altLang="en-US" sz="4000" dirty="0">
              <a:solidFill>
                <a:srgbClr val="00FF00"/>
              </a:solidFill>
              <a:latin typeface="+mn-ea"/>
              <a:ea typeface="+mn-ea"/>
            </a:endParaRPr>
          </a:p>
        </p:txBody>
      </p:sp>
      <p:sp>
        <p:nvSpPr>
          <p:cNvPr id="1232899" name="Text Box 3"/>
          <p:cNvSpPr txBox="1">
            <a:spLocks noChangeArrowheads="1"/>
          </p:cNvSpPr>
          <p:nvPr/>
        </p:nvSpPr>
        <p:spPr bwMode="auto">
          <a:xfrm>
            <a:off x="3132138" y="3505200"/>
            <a:ext cx="1287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CT </a:t>
            </a:r>
            <a:r>
              <a:rPr lang="zh-CN" altLang="en-US" b="1">
                <a:solidFill>
                  <a:schemeClr val="bg1"/>
                </a:solidFill>
              </a:rPr>
              <a:t>平扫</a:t>
            </a:r>
          </a:p>
        </p:txBody>
      </p:sp>
      <p:sp>
        <p:nvSpPr>
          <p:cNvPr id="1232900" name="Text Box 4"/>
          <p:cNvSpPr txBox="1">
            <a:spLocks noChangeArrowheads="1"/>
          </p:cNvSpPr>
          <p:nvPr/>
        </p:nvSpPr>
        <p:spPr bwMode="auto">
          <a:xfrm>
            <a:off x="6256338" y="3505200"/>
            <a:ext cx="2201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CT</a:t>
            </a:r>
            <a:r>
              <a:rPr lang="zh-CN" altLang="en-US" b="1">
                <a:solidFill>
                  <a:schemeClr val="bg1"/>
                </a:solidFill>
              </a:rPr>
              <a:t>增强 </a:t>
            </a:r>
            <a:r>
              <a:rPr lang="zh-CN" altLang="zh-CN" b="1">
                <a:solidFill>
                  <a:schemeClr val="bg1"/>
                </a:solidFill>
              </a:rPr>
              <a:t>动脉期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232901" name="Text Box 5"/>
          <p:cNvSpPr txBox="1">
            <a:spLocks noChangeArrowheads="1"/>
          </p:cNvSpPr>
          <p:nvPr/>
        </p:nvSpPr>
        <p:spPr bwMode="auto">
          <a:xfrm>
            <a:off x="685800" y="5867400"/>
            <a:ext cx="2125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CT</a:t>
            </a:r>
            <a:r>
              <a:rPr lang="zh-CN" altLang="zh-CN" b="1">
                <a:solidFill>
                  <a:schemeClr val="bg1"/>
                </a:solidFill>
              </a:rPr>
              <a:t>增强动脉期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232902" name="Text Box 6"/>
          <p:cNvSpPr txBox="1">
            <a:spLocks noChangeArrowheads="1"/>
          </p:cNvSpPr>
          <p:nvPr/>
        </p:nvSpPr>
        <p:spPr bwMode="auto">
          <a:xfrm>
            <a:off x="5341938" y="5867400"/>
            <a:ext cx="2125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CT</a:t>
            </a:r>
            <a:r>
              <a:rPr lang="zh-CN" altLang="en-US" b="1">
                <a:solidFill>
                  <a:schemeClr val="bg1"/>
                </a:solidFill>
              </a:rPr>
              <a:t>增强</a:t>
            </a:r>
            <a:r>
              <a:rPr lang="zh-CN" altLang="zh-CN" b="1">
                <a:solidFill>
                  <a:schemeClr val="bg1"/>
                </a:solidFill>
              </a:rPr>
              <a:t>延迟期</a:t>
            </a:r>
            <a:endParaRPr lang="zh-CN" altLang="en-US" b="1">
              <a:solidFill>
                <a:schemeClr val="bg1"/>
              </a:solidFill>
            </a:endParaRPr>
          </a:p>
        </p:txBody>
      </p:sp>
      <p:pic>
        <p:nvPicPr>
          <p:cNvPr id="1232903" name="Picture 7" descr="P101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1828800" cy="1371600"/>
          </a:xfrm>
          <a:prstGeom prst="rect">
            <a:avLst/>
          </a:prstGeom>
          <a:noFill/>
        </p:spPr>
      </p:pic>
      <p:pic>
        <p:nvPicPr>
          <p:cNvPr id="1232904" name="Picture 8" descr="P1010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905000"/>
            <a:ext cx="1828800" cy="1371600"/>
          </a:xfrm>
          <a:prstGeom prst="rect">
            <a:avLst/>
          </a:prstGeom>
          <a:noFill/>
        </p:spPr>
      </p:pic>
      <p:pic>
        <p:nvPicPr>
          <p:cNvPr id="1232905" name="Picture 9" descr="P10100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1828800" cy="1371600"/>
          </a:xfrm>
          <a:prstGeom prst="rect">
            <a:avLst/>
          </a:prstGeom>
          <a:noFill/>
        </p:spPr>
      </p:pic>
      <p:pic>
        <p:nvPicPr>
          <p:cNvPr id="1232906" name="Picture 10" descr="P10100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1905000"/>
            <a:ext cx="1828800" cy="1371600"/>
          </a:xfrm>
          <a:prstGeom prst="rect">
            <a:avLst/>
          </a:prstGeom>
          <a:noFill/>
        </p:spPr>
      </p:pic>
      <p:pic>
        <p:nvPicPr>
          <p:cNvPr id="1232907" name="Picture 11" descr="P10100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67200"/>
            <a:ext cx="1828800" cy="1371600"/>
          </a:xfrm>
          <a:prstGeom prst="rect">
            <a:avLst/>
          </a:prstGeom>
          <a:noFill/>
        </p:spPr>
      </p:pic>
      <p:pic>
        <p:nvPicPr>
          <p:cNvPr id="1232908" name="Picture 12" descr="P10100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267200"/>
            <a:ext cx="1828800" cy="1371600"/>
          </a:xfrm>
          <a:prstGeom prst="rect">
            <a:avLst/>
          </a:prstGeom>
          <a:noFill/>
        </p:spPr>
      </p:pic>
      <p:pic>
        <p:nvPicPr>
          <p:cNvPr id="1232909" name="Picture 13" descr="P10100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0" y="4267200"/>
            <a:ext cx="1828800" cy="1371600"/>
          </a:xfrm>
          <a:prstGeom prst="rect">
            <a:avLst/>
          </a:prstGeom>
          <a:noFill/>
        </p:spPr>
      </p:pic>
      <p:pic>
        <p:nvPicPr>
          <p:cNvPr id="1232910" name="Picture 14" descr="P101002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4267200"/>
            <a:ext cx="1828800" cy="1371600"/>
          </a:xfrm>
          <a:prstGeom prst="rect">
            <a:avLst/>
          </a:prstGeom>
          <a:noFill/>
        </p:spPr>
      </p:pic>
      <p:pic>
        <p:nvPicPr>
          <p:cNvPr id="1232911" name="Picture 15" descr="P10100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15200" y="4267200"/>
            <a:ext cx="18288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1354</Words>
  <Application>Microsoft Office PowerPoint</Application>
  <PresentationFormat>全屏显示(4:3)</PresentationFormat>
  <Paragraphs>139</Paragraphs>
  <Slides>32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幻灯片 1</vt:lpstr>
      <vt:lpstr>肝脏常见多血供 良性病变的影像诊断</vt:lpstr>
      <vt:lpstr>肝脏常见多血供良性病变</vt:lpstr>
      <vt:lpstr>一、肝海绵状血管瘤（Cavernous Hemangioma of liver）</vt:lpstr>
      <vt:lpstr>CT表现</vt:lpstr>
      <vt:lpstr>“早出晚归”</vt:lpstr>
      <vt:lpstr>幻灯片 7</vt:lpstr>
      <vt:lpstr>MRI</vt:lpstr>
      <vt:lpstr>肝血管瘤影像表现</vt:lpstr>
      <vt:lpstr>肝血管瘤影像表现</vt:lpstr>
      <vt:lpstr>幻灯片 11</vt:lpstr>
      <vt:lpstr>肝血管瘤影像表现</vt:lpstr>
      <vt:lpstr>二、局灶结节性增生（focal nodular hyperplasia，FNH）</vt:lpstr>
      <vt:lpstr>CT表现</vt:lpstr>
      <vt:lpstr>MRI表现</vt:lpstr>
      <vt:lpstr>幻灯片 16</vt:lpstr>
      <vt:lpstr>幻灯片 17</vt:lpstr>
      <vt:lpstr>幻灯片 18</vt:lpstr>
      <vt:lpstr>三、肝细胞腺瘤（liver cell adenoma）</vt:lpstr>
      <vt:lpstr>CT表现</vt:lpstr>
      <vt:lpstr>MRI表现</vt:lpstr>
      <vt:lpstr>幻灯片 22</vt:lpstr>
      <vt:lpstr>幻灯片 23</vt:lpstr>
      <vt:lpstr>幻灯片 24</vt:lpstr>
      <vt:lpstr>四、血管平滑肌脂肪瘤</vt:lpstr>
      <vt:lpstr>CT表现</vt:lpstr>
      <vt:lpstr>MRI表现</vt:lpstr>
      <vt:lpstr>幻灯片 28</vt:lpstr>
      <vt:lpstr>幻灯片 29</vt:lpstr>
      <vt:lpstr>小  结</vt:lpstr>
      <vt:lpstr>幻灯片 31</vt:lpstr>
      <vt:lpstr>幻灯片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肝脏常见多血供 良性病变的影像诊断</dc:title>
  <dc:creator>Administrator</dc:creator>
  <cp:lastModifiedBy>FSK</cp:lastModifiedBy>
  <cp:revision>50</cp:revision>
  <dcterms:created xsi:type="dcterms:W3CDTF">2015-08-09T01:09:44Z</dcterms:created>
  <dcterms:modified xsi:type="dcterms:W3CDTF">2015-08-18T12:54:58Z</dcterms:modified>
</cp:coreProperties>
</file>