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44"/>
  </p:notesMasterIdLst>
  <p:sldIdLst>
    <p:sldId id="256" r:id="rId2"/>
    <p:sldId id="257" r:id="rId3"/>
    <p:sldId id="259" r:id="rId4"/>
    <p:sldId id="270" r:id="rId5"/>
    <p:sldId id="273" r:id="rId6"/>
    <p:sldId id="272" r:id="rId7"/>
    <p:sldId id="276" r:id="rId8"/>
    <p:sldId id="277" r:id="rId9"/>
    <p:sldId id="279" r:id="rId10"/>
    <p:sldId id="280" r:id="rId11"/>
    <p:sldId id="281" r:id="rId12"/>
    <p:sldId id="283" r:id="rId13"/>
    <p:sldId id="322" r:id="rId14"/>
    <p:sldId id="327" r:id="rId15"/>
    <p:sldId id="300" r:id="rId16"/>
    <p:sldId id="302" r:id="rId17"/>
    <p:sldId id="303" r:id="rId18"/>
    <p:sldId id="301" r:id="rId19"/>
    <p:sldId id="304" r:id="rId20"/>
    <p:sldId id="305" r:id="rId21"/>
    <p:sldId id="314" r:id="rId22"/>
    <p:sldId id="308" r:id="rId23"/>
    <p:sldId id="311" r:id="rId24"/>
    <p:sldId id="309" r:id="rId25"/>
    <p:sldId id="310" r:id="rId26"/>
    <p:sldId id="312" r:id="rId27"/>
    <p:sldId id="319" r:id="rId28"/>
    <p:sldId id="323" r:id="rId29"/>
    <p:sldId id="320" r:id="rId30"/>
    <p:sldId id="313" r:id="rId31"/>
    <p:sldId id="317" r:id="rId32"/>
    <p:sldId id="324" r:id="rId33"/>
    <p:sldId id="325" r:id="rId34"/>
    <p:sldId id="329" r:id="rId35"/>
    <p:sldId id="331" r:id="rId36"/>
    <p:sldId id="328" r:id="rId37"/>
    <p:sldId id="332" r:id="rId38"/>
    <p:sldId id="335" r:id="rId39"/>
    <p:sldId id="326" r:id="rId40"/>
    <p:sldId id="334" r:id="rId41"/>
    <p:sldId id="336" r:id="rId42"/>
    <p:sldId id="338" r:id="rId4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4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9AA70-4F55-4031-B2E2-C37920614338}" type="datetimeFigureOut">
              <a:rPr lang="zh-CN" altLang="en-US" smtClean="0"/>
              <a:pPr/>
              <a:t>2014-9-17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64A920-C3FA-4A12-A83F-95A3DDC66D0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baike.baidu.com/view/1268567.htm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baike.baidu.com/view/65372.htm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神经上皮囊肿是一组</a:t>
            </a:r>
            <a:r>
              <a:rPr lang="zh-CN" altLang="en-US" sz="1200" b="1" dirty="0" smtClean="0">
                <a:latin typeface="宋体" pitchFamily="2" charset="-122"/>
                <a:ea typeface="宋体" pitchFamily="2" charset="-122"/>
              </a:rPr>
              <a:t>非肿瘤性囊性病变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：  </a:t>
            </a:r>
            <a:r>
              <a:rPr lang="zh-CN" altLang="en-US" dirty="0" smtClean="0"/>
              <a:t>室管膜囊肿 脉络膜丛囊肿 脉络膜上皮囊肿 蛛网膜下室管膜囊肿 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4A920-C3FA-4A12-A83F-95A3DDC66D08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B2518C-A1DB-4ED4-9E4B-6F9875717819}" type="slidenum">
              <a:rPr lang="zh-CN" altLang="en-US"/>
              <a:pPr/>
              <a:t>29</a:t>
            </a:fld>
            <a:endParaRPr lang="en-US" altLang="zh-CN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皮样囊肿属先天性疾患，是一种错构瘤</a:t>
            </a:r>
            <a:endParaRPr lang="en-US" altLang="zh-CN" dirty="0" smtClean="0"/>
          </a:p>
          <a:p>
            <a:r>
              <a:rPr lang="zh-CN" altLang="en-US" dirty="0" smtClean="0"/>
              <a:t>皮样囊肿，呈囊性，主要由皮肤及其附属器以及其分泌之皮脂组成</a:t>
            </a:r>
            <a:endParaRPr lang="en-US" altLang="zh-CN" dirty="0" smtClean="0"/>
          </a:p>
          <a:p>
            <a:r>
              <a:rPr lang="zh-CN" altLang="en-US" dirty="0" smtClean="0"/>
              <a:t>囊肿内可包含不同的成分，如牙齿、指甲和软骨样或骨样结构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4A920-C3FA-4A12-A83F-95A3DDC66D08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脑室内表皮样囊肿：多位于侧脑室三角区及体部，早期可无明显症状，随着囊肿增大，可出现波动性或阵发性头痛，当阻塞脑脊液循环通路，可出现颅内压增高症状。部分可表现为</a:t>
            </a:r>
            <a:r>
              <a:rPr lang="en-US" altLang="zh-CN" dirty="0" err="1" smtClean="0"/>
              <a:t>Brun</a:t>
            </a:r>
            <a:r>
              <a:rPr lang="zh-CN" altLang="en-US" dirty="0" smtClean="0"/>
              <a:t>征及强迫头位。向脑室外发展者可表现为轻瘫、偏盲及偏身感觉障碍。</a:t>
            </a:r>
            <a:endParaRPr lang="en-US" altLang="zh-CN" dirty="0" smtClean="0"/>
          </a:p>
          <a:p>
            <a:r>
              <a:rPr lang="zh-CN" altLang="en-US" dirty="0" smtClean="0"/>
              <a:t>四脑室者可引起走路不稳。 </a:t>
            </a:r>
            <a:br>
              <a:rPr lang="zh-CN" altLang="en-US" dirty="0" smtClean="0"/>
            </a:b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4A920-C3FA-4A12-A83F-95A3DDC66D08}" type="slidenum">
              <a:rPr lang="zh-CN" altLang="en-US" smtClean="0"/>
              <a:pPr/>
              <a:t>37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4A920-C3FA-4A12-A83F-95A3DDC66D08}" type="slidenum">
              <a:rPr lang="zh-CN" altLang="en-US" smtClean="0"/>
              <a:pPr/>
              <a:t>39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神经上皮囊肿是一组</a:t>
            </a:r>
            <a:r>
              <a:rPr lang="zh-CN" altLang="en-US" sz="1200" b="1" dirty="0" smtClean="0">
                <a:latin typeface="宋体" pitchFamily="2" charset="-122"/>
                <a:ea typeface="宋体" pitchFamily="2" charset="-122"/>
              </a:rPr>
              <a:t>非肿瘤性囊性病变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：  </a:t>
            </a:r>
            <a:r>
              <a:rPr lang="zh-CN" altLang="en-US" dirty="0" smtClean="0"/>
              <a:t>室管膜囊肿 脉络膜丛囊肿 脉络膜上皮囊肿 蛛网膜下室管膜囊肿 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4A920-C3FA-4A12-A83F-95A3DDC66D08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脑穿通畸形多指真性脑穿通畸形而言，一般定义为大脑半球内有空洞或</a:t>
            </a:r>
            <a:r>
              <a:rPr lang="zh-CN" altLang="en-US" dirty="0" smtClean="0">
                <a:hlinkClick r:id="rId3" action="ppaction://hlinkfile"/>
              </a:rPr>
              <a:t>囊肿</a:t>
            </a:r>
            <a:r>
              <a:rPr lang="zh-CN" altLang="en-US" dirty="0" smtClean="0"/>
              <a:t>与脑室相通，其内充满</a:t>
            </a:r>
            <a:r>
              <a:rPr lang="zh-CN" altLang="en-US" dirty="0" smtClean="0">
                <a:hlinkClick r:id="rId4" action="ppaction://hlinkfile"/>
              </a:rPr>
              <a:t>脑脊液</a:t>
            </a:r>
            <a:r>
              <a:rPr lang="zh-CN" altLang="en-US" dirty="0" smtClean="0"/>
              <a:t>，有时扩延至软脑膜，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但不进入蛛网膜下腔的一种疾病。其囊壁为结缔组织。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4A920-C3FA-4A12-A83F-95A3DDC66D08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zh-CN" altLang="en-US" sz="1200" dirty="0" smtClean="0">
                <a:effectLst/>
              </a:rPr>
              <a:t>胶样囊肿常出现于第三脑室前方，个别长于侧脑室、四脑室、脑外、鞍区、透明隔。呈球形或卵圆形，直径从几</a:t>
            </a:r>
            <a:r>
              <a:rPr lang="en-US" altLang="zh-CN" sz="1200" dirty="0" smtClean="0">
                <a:effectLst/>
              </a:rPr>
              <a:t>mm</a:t>
            </a:r>
            <a:r>
              <a:rPr lang="zh-CN" altLang="en-US" sz="1200" dirty="0" smtClean="0">
                <a:effectLst/>
              </a:rPr>
              <a:t>至数</a:t>
            </a:r>
            <a:r>
              <a:rPr lang="en-US" altLang="zh-CN" sz="1200" dirty="0" smtClean="0">
                <a:effectLst/>
              </a:rPr>
              <a:t>cm</a:t>
            </a:r>
            <a:r>
              <a:rPr lang="zh-CN" altLang="en-US" sz="1200" dirty="0" smtClean="0">
                <a:effectLst/>
              </a:rPr>
              <a:t>，呈囊性、壁薄而完整。囊肿内壁有上皮样细胞排列，囊肿含有黄绿色粘稠皎样物质，无胆固醇物质，也可为肉芽性。部分可发生钙化，囊内偶发出血。</a:t>
            </a:r>
            <a:endParaRPr lang="zh-CN" altLang="en-US" sz="1200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4A920-C3FA-4A12-A83F-95A3DDC66D08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smtClean="0"/>
              <a:t>CT</a:t>
            </a:r>
            <a:r>
              <a:rPr lang="zh-CN" altLang="en-US" sz="1200" dirty="0" smtClean="0"/>
              <a:t>平扫在三脑室室间孔附近可见一圆形或类圆形均质高密度囊肿，边缘圆滑，境界清楚，小者直径数毫米，大者直径</a:t>
            </a:r>
            <a:r>
              <a:rPr lang="en-US" altLang="zh-CN" sz="1200" dirty="0" smtClean="0"/>
              <a:t>3</a:t>
            </a:r>
            <a:r>
              <a:rPr lang="zh-CN" altLang="en-US" sz="1200" dirty="0" smtClean="0"/>
              <a:t>－</a:t>
            </a:r>
            <a:r>
              <a:rPr lang="en-US" altLang="zh-CN" sz="1200" dirty="0" smtClean="0"/>
              <a:t>4cm</a:t>
            </a:r>
            <a:r>
              <a:rPr lang="zh-CN" altLang="en-US" sz="1200" dirty="0" smtClean="0"/>
              <a:t>大小，</a:t>
            </a:r>
            <a:endParaRPr lang="en-US" altLang="zh-CN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smtClean="0"/>
              <a:t>CT</a:t>
            </a:r>
            <a:r>
              <a:rPr lang="zh-CN" altLang="en-US" sz="1200" dirty="0" smtClean="0"/>
              <a:t>增强扫描一般不强化。</a:t>
            </a:r>
            <a:endParaRPr lang="en-US" altLang="zh-CN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 smtClean="0"/>
              <a:t>囊肿呈高密度的原因可能与囊肿内含较多角蛋白、脱落上皮以及出血造成的含铁血黄素增多有关。</a:t>
            </a:r>
            <a:endParaRPr lang="en-US" altLang="zh-CN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 smtClean="0"/>
              <a:t>但少数囊肿也可呈均质等密度或低密度。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4A920-C3FA-4A12-A83F-95A3DDC66D08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胚胎内胚层起源的良性上皮被覆肿瘤，</a:t>
            </a:r>
            <a:endParaRPr lang="en-US" altLang="zh-CN" dirty="0" smtClean="0"/>
          </a:p>
          <a:p>
            <a:r>
              <a:rPr lang="zh-CN" altLang="en-US" dirty="0" smtClean="0"/>
              <a:t>由于内含成分多样，包括高密度的粘蛋白、陈旧出血、含铁血黄素、脑脊液、胆固醇等，</a:t>
            </a:r>
            <a:endParaRPr lang="en-US" altLang="zh-CN" dirty="0" smtClean="0"/>
          </a:p>
          <a:p>
            <a:r>
              <a:rPr lang="zh-CN" altLang="en-US" dirty="0" smtClean="0"/>
              <a:t>在</a:t>
            </a:r>
            <a:r>
              <a:rPr lang="en-US" altLang="zh-CN" dirty="0" smtClean="0"/>
              <a:t>MRI</a:t>
            </a:r>
            <a:r>
              <a:rPr lang="zh-CN" altLang="en-US" dirty="0" smtClean="0"/>
              <a:t>上呈多种信号。</a:t>
            </a:r>
            <a:endParaRPr lang="en-US" altLang="zh-CN" dirty="0" smtClean="0"/>
          </a:p>
          <a:p>
            <a:r>
              <a:rPr lang="zh-CN" altLang="en-US" dirty="0" smtClean="0"/>
              <a:t>一般增强后没有强化，</a:t>
            </a:r>
            <a:r>
              <a:rPr lang="en-US" altLang="zh-CN" dirty="0" smtClean="0"/>
              <a:t>CT</a:t>
            </a:r>
            <a:r>
              <a:rPr lang="zh-CN" altLang="en-US" dirty="0" smtClean="0"/>
              <a:t>平扫呈高密度。</a:t>
            </a:r>
            <a:endParaRPr lang="en-US" altLang="zh-CN" dirty="0" smtClean="0"/>
          </a:p>
          <a:p>
            <a:r>
              <a:rPr lang="en-US" altLang="zh-CN" dirty="0" smtClean="0"/>
              <a:t>T1WI</a:t>
            </a:r>
            <a:r>
              <a:rPr lang="zh-CN" altLang="en-US" dirty="0" smtClean="0"/>
              <a:t>、</a:t>
            </a:r>
            <a:r>
              <a:rPr lang="en-US" altLang="zh-CN" dirty="0" smtClean="0"/>
              <a:t>T2WI </a:t>
            </a:r>
            <a:r>
              <a:rPr lang="zh-CN" altLang="en-US" dirty="0" smtClean="0"/>
              <a:t>均呈高信号，有时可见钙化。</a:t>
            </a:r>
            <a:endParaRPr lang="en-US" altLang="zh-CN" dirty="0" smtClean="0"/>
          </a:p>
          <a:p>
            <a:r>
              <a:rPr lang="zh-CN" altLang="en-US" dirty="0" smtClean="0"/>
              <a:t>最常见于孟氏孔。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4A920-C3FA-4A12-A83F-95A3DDC66D08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z="1200" dirty="0" smtClean="0"/>
              <a:t>MR</a:t>
            </a:r>
            <a:r>
              <a:rPr lang="zh-CN" altLang="en-US" sz="1200" dirty="0" smtClean="0"/>
              <a:t>检查时，三脑室胶样囊肿的信号变异很大，在各序列均可表现为高、等、低信号。</a:t>
            </a:r>
            <a:endParaRPr lang="en-US" altLang="zh-CN" sz="1200" dirty="0" smtClean="0"/>
          </a:p>
          <a:p>
            <a:r>
              <a:rPr lang="zh-CN" altLang="en-US" sz="1200" dirty="0" smtClean="0"/>
              <a:t>最典型最多见者表现为</a:t>
            </a:r>
            <a:r>
              <a:rPr lang="en-US" altLang="zh-CN" sz="1200" dirty="0" smtClean="0"/>
              <a:t>T1WI</a:t>
            </a:r>
            <a:r>
              <a:rPr lang="zh-CN" altLang="en-US" sz="1200" dirty="0" smtClean="0"/>
              <a:t>呈高信号，</a:t>
            </a:r>
            <a:r>
              <a:rPr lang="en-US" altLang="zh-CN" sz="1200" dirty="0" smtClean="0"/>
              <a:t>T2WI</a:t>
            </a:r>
            <a:r>
              <a:rPr lang="zh-CN" altLang="en-US" sz="1200" dirty="0" smtClean="0"/>
              <a:t>呈低信号，也可表现为</a:t>
            </a:r>
            <a:r>
              <a:rPr lang="en-US" altLang="zh-CN" sz="1200" dirty="0" smtClean="0"/>
              <a:t>T1WI</a:t>
            </a:r>
            <a:r>
              <a:rPr lang="zh-CN" altLang="en-US" sz="1200" dirty="0" smtClean="0"/>
              <a:t>及</a:t>
            </a:r>
            <a:r>
              <a:rPr lang="en-US" altLang="zh-CN" sz="1200" dirty="0" smtClean="0"/>
              <a:t>T2WI</a:t>
            </a:r>
            <a:r>
              <a:rPr lang="zh-CN" altLang="en-US" sz="1200" dirty="0" smtClean="0"/>
              <a:t>均呈高信号，若囊内含有较多含铁血黄素成分时，则在</a:t>
            </a:r>
            <a:r>
              <a:rPr lang="en-US" altLang="zh-CN" sz="1200" dirty="0" smtClean="0"/>
              <a:t>T1WI</a:t>
            </a:r>
            <a:r>
              <a:rPr lang="zh-CN" altLang="en-US" sz="1200" dirty="0" smtClean="0"/>
              <a:t>及</a:t>
            </a:r>
            <a:r>
              <a:rPr lang="en-US" altLang="zh-CN" sz="1200" dirty="0" smtClean="0"/>
              <a:t>T2WI</a:t>
            </a:r>
            <a:r>
              <a:rPr lang="zh-CN" altLang="en-US" sz="1200" dirty="0" smtClean="0"/>
              <a:t>均呈较低信号，囊肿也可在</a:t>
            </a:r>
            <a:r>
              <a:rPr lang="en-US" altLang="zh-CN" sz="1200" dirty="0" smtClean="0"/>
              <a:t>T1WI</a:t>
            </a:r>
            <a:r>
              <a:rPr lang="zh-CN" altLang="en-US" sz="1200" dirty="0" smtClean="0"/>
              <a:t>呈等信号，</a:t>
            </a:r>
            <a:r>
              <a:rPr lang="en-US" altLang="zh-CN" sz="1200" dirty="0" smtClean="0"/>
              <a:t>T2WI</a:t>
            </a:r>
            <a:r>
              <a:rPr lang="zh-CN" altLang="en-US" sz="1200" dirty="0" smtClean="0"/>
              <a:t>呈高信号。</a:t>
            </a:r>
            <a:endParaRPr lang="en-US" altLang="zh-CN" sz="1200" dirty="0" smtClean="0"/>
          </a:p>
          <a:p>
            <a:r>
              <a:rPr lang="zh-CN" altLang="en-US" sz="1200" dirty="0" smtClean="0"/>
              <a:t>多数囊肿信号均质，但也可不均质，呈混杂信号。</a:t>
            </a:r>
            <a:endParaRPr lang="en-US" altLang="zh-CN" sz="1200" dirty="0" smtClean="0"/>
          </a:p>
          <a:p>
            <a:r>
              <a:rPr lang="zh-CN" altLang="en-US" sz="1200" dirty="0" smtClean="0"/>
              <a:t>增强扫描时囊肿不强化或仅有轻度强化。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4A920-C3FA-4A12-A83F-95A3DDC66D08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1200" b="1" dirty="0" smtClean="0">
                <a:latin typeface="宋体" pitchFamily="2" charset="-122"/>
                <a:ea typeface="宋体" pitchFamily="2" charset="-122"/>
              </a:rPr>
              <a:t>蛛网膜囊肿是脑脊液被包围在蛛网膜内所形成的袋状结构</a:t>
            </a:r>
            <a:endParaRPr lang="en-US" altLang="zh-CN" sz="12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1200" b="1" dirty="0" smtClean="0">
                <a:latin typeface="宋体" pitchFamily="2" charset="-122"/>
                <a:ea typeface="宋体" pitchFamily="2" charset="-122"/>
              </a:rPr>
              <a:t> 与蛛网膜下腔不相通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4A920-C3FA-4A12-A83F-95A3DDC66D08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 smtClean="0">
                <a:effectLst/>
                <a:latin typeface="黑体" pitchFamily="2" charset="-122"/>
                <a:ea typeface="黑体" pitchFamily="2" charset="-122"/>
              </a:rPr>
              <a:t>感染途径：人食入污染了绦虫卵的食物，绦虫卵的壳被胃液溶解，蚴虫进入小肠壁，而散布全身组织，一旦停留在组织内就发展成</a:t>
            </a:r>
            <a:r>
              <a:rPr lang="zh-CN" altLang="en-US" sz="1200" dirty="0" smtClean="0">
                <a:effectLst/>
                <a:latin typeface="Times New Roman"/>
                <a:ea typeface="黑体" pitchFamily="2" charset="-122"/>
              </a:rPr>
              <a:t>“</a:t>
            </a:r>
            <a:r>
              <a:rPr lang="zh-CN" altLang="en-US" sz="1200" dirty="0" smtClean="0">
                <a:effectLst/>
                <a:latin typeface="黑体" pitchFamily="2" charset="-122"/>
                <a:ea typeface="黑体" pitchFamily="2" charset="-122"/>
              </a:rPr>
              <a:t>囊尾蚴</a:t>
            </a:r>
            <a:r>
              <a:rPr lang="zh-CN" altLang="en-US" sz="1200" dirty="0" smtClean="0">
                <a:effectLst/>
                <a:latin typeface="Times New Roman"/>
                <a:ea typeface="黑体" pitchFamily="2" charset="-122"/>
              </a:rPr>
              <a:t>”</a:t>
            </a:r>
            <a:r>
              <a:rPr lang="zh-CN" altLang="en-US" sz="1200" dirty="0" smtClean="0">
                <a:effectLst/>
                <a:latin typeface="黑体" pitchFamily="2" charset="-122"/>
                <a:ea typeface="黑体" pitchFamily="2" charset="-122"/>
              </a:rPr>
              <a:t>，不再移动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4A920-C3FA-4A12-A83F-95A3DDC66D08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altLang="zh-CN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CN" altLang="en-US" smtClean="0"/>
              <a:t>单击此处编辑母版副标题样式</a:t>
            </a:r>
            <a:endParaRPr lang="en-US" altLang="zh-CN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2014-9-17</a:t>
            </a:fld>
            <a:endParaRPr lang="zh-CN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2014-9-17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81800" y="1371600"/>
            <a:ext cx="1752600" cy="3962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524000" y="1371600"/>
            <a:ext cx="5105400" cy="3962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2014-9-17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2014-9-17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标题，文本与剪贴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剪贴画占位符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9704FE4-FD0D-4DBA-A898-B6357EBA789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2014-9-17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2014-9-17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524000" y="2438400"/>
            <a:ext cx="3429000" cy="289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05400" y="2438400"/>
            <a:ext cx="3429000" cy="289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2014-9-17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2014-9-17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2014-9-17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2014-9-17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2014-9-17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2014-9-17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371600"/>
            <a:ext cx="7010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2438400"/>
            <a:ext cx="7010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宋体" charset="-122"/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2014-9-17</a:t>
            </a:fld>
            <a:endParaRPr lang="zh-CN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宋体" charset="-122"/>
              </a:defRPr>
            </a:lvl1pPr>
          </a:lstStyle>
          <a:p>
            <a:endParaRPr lang="zh-CN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charset="-122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n2.hdfimg.com/g3/M00/42/DE/p4YBAFIvgLCAcrFEAACEjkIVSIA628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n2.hdfimg.com/g3/M00/42/DE/p4YBAFIvgLCAcrFEAACEjkIVSIA628.jpg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idx="4294967295"/>
          </p:nvPr>
        </p:nvSpPr>
        <p:spPr>
          <a:xfrm>
            <a:off x="683568" y="1196752"/>
            <a:ext cx="7772400" cy="1143000"/>
          </a:xfrm>
        </p:spPr>
        <p:txBody>
          <a:bodyPr/>
          <a:lstStyle/>
          <a:p>
            <a:r>
              <a:rPr lang="zh-CN" altLang="en-US" sz="3600" b="1" dirty="0" smtClean="0">
                <a:latin typeface="方正舒体" pitchFamily="2" charset="-122"/>
                <a:ea typeface="方正舒体" pitchFamily="2" charset="-122"/>
              </a:rPr>
              <a:t>脑室内囊性病变影像学表现</a:t>
            </a:r>
            <a:endParaRPr lang="zh-CN" altLang="en-US" sz="3600" b="1" dirty="0">
              <a:latin typeface="方正舒体" pitchFamily="2" charset="-122"/>
              <a:ea typeface="方正舒体" pitchFamily="2" charset="-122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259632" y="4149080"/>
            <a:ext cx="6400800" cy="1752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舒体" pitchFamily="2" charset="-122"/>
                <a:ea typeface="方正舒体" pitchFamily="2" charset="-122"/>
                <a:cs typeface="+mn-cs"/>
              </a:rPr>
              <a:t>西安市第一医院</a:t>
            </a:r>
            <a:endParaRPr kumimoji="0" lang="en-US" altLang="zh-CN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方正舒体" pitchFamily="2" charset="-122"/>
              <a:ea typeface="方正舒体" pitchFamily="2" charset="-122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舒体" pitchFamily="2" charset="-122"/>
                <a:ea typeface="方正舒体" pitchFamily="2" charset="-122"/>
                <a:cs typeface="+mn-cs"/>
              </a:rPr>
              <a:t>医学影像科  惠 志 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1083" t="1667" r="51275" b="1667"/>
          <a:stretch>
            <a:fillRect/>
          </a:stretch>
        </p:blipFill>
        <p:spPr>
          <a:xfrm>
            <a:off x="1475656" y="2420888"/>
            <a:ext cx="2880320" cy="3384376"/>
          </a:xfrm>
        </p:spPr>
      </p:pic>
      <p:sp>
        <p:nvSpPr>
          <p:cNvPr id="4" name="矩形 3"/>
          <p:cNvSpPr/>
          <p:nvPr/>
        </p:nvSpPr>
        <p:spPr>
          <a:xfrm>
            <a:off x="1187624" y="836712"/>
            <a:ext cx="712879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  <a:defRPr/>
            </a:pPr>
            <a:r>
              <a:rPr lang="zh-CN" alt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  脑室内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非肿瘤性囊肿</a:t>
            </a:r>
            <a:endParaRPr lang="en-US" altLang="zh-CN" sz="2800" b="1" dirty="0" smtClean="0">
              <a:latin typeface="宋体" pitchFamily="2" charset="-122"/>
              <a:ea typeface="宋体" pitchFamily="2" charset="-122"/>
            </a:endParaRPr>
          </a:p>
          <a:p>
            <a:pPr>
              <a:defRPr/>
            </a:pP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           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--- 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侧脑室神经上皮囊肿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51824" t="1667"/>
          <a:stretch>
            <a:fillRect/>
          </a:stretch>
        </p:blipFill>
        <p:spPr bwMode="auto">
          <a:xfrm>
            <a:off x="4499992" y="2420888"/>
            <a:ext cx="2932335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矩形 5"/>
          <p:cNvSpPr/>
          <p:nvPr/>
        </p:nvSpPr>
        <p:spPr>
          <a:xfrm>
            <a:off x="1475656" y="6021288"/>
            <a:ext cx="648072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侧脑室神经上皮囊肿的诊断主要依靠囊壁的显示</a:t>
            </a:r>
            <a:endParaRPr lang="zh-CN" altLang="en-US" b="1" dirty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9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51358" t="3846" b="7692"/>
          <a:stretch>
            <a:fillRect/>
          </a:stretch>
        </p:blipFill>
        <p:spPr>
          <a:xfrm>
            <a:off x="4355976" y="2348880"/>
            <a:ext cx="3410000" cy="3528392"/>
          </a:xfrm>
        </p:spPr>
      </p:pic>
      <p:sp>
        <p:nvSpPr>
          <p:cNvPr id="4" name="矩形 3"/>
          <p:cNvSpPr/>
          <p:nvPr/>
        </p:nvSpPr>
        <p:spPr>
          <a:xfrm>
            <a:off x="971600" y="836712"/>
            <a:ext cx="712879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  <a:defRPr/>
            </a:pPr>
            <a:r>
              <a:rPr lang="zh-CN" alt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  脑室内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非肿瘤性囊肿</a:t>
            </a:r>
            <a:endParaRPr lang="en-US" altLang="zh-CN" sz="2800" b="1" dirty="0" smtClean="0">
              <a:latin typeface="宋体" pitchFamily="2" charset="-122"/>
              <a:ea typeface="宋体" pitchFamily="2" charset="-122"/>
            </a:endParaRPr>
          </a:p>
          <a:p>
            <a:pPr>
              <a:defRPr/>
            </a:pP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           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--- 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侧脑室神经上皮囊肿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027" t="3846" r="52751" b="7692"/>
          <a:stretch>
            <a:fillRect/>
          </a:stretch>
        </p:blipFill>
        <p:spPr bwMode="auto">
          <a:xfrm>
            <a:off x="1043608" y="2348880"/>
            <a:ext cx="324036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8" name="Picture 4" descr="图5－5A侧脑室神经上皮囊肿2－1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259632" y="2276872"/>
            <a:ext cx="3100640" cy="3514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971600" y="836712"/>
            <a:ext cx="712879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  <a:defRPr/>
            </a:pPr>
            <a:r>
              <a:rPr lang="zh-CN" alt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  脑室内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非肿瘤性囊肿</a:t>
            </a:r>
            <a:endParaRPr lang="en-US" altLang="zh-CN" sz="2800" b="1" dirty="0" smtClean="0">
              <a:latin typeface="宋体" pitchFamily="2" charset="-122"/>
              <a:ea typeface="宋体" pitchFamily="2" charset="-122"/>
            </a:endParaRPr>
          </a:p>
          <a:p>
            <a:pPr>
              <a:defRPr/>
            </a:pP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           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--- 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侧脑室神经上皮囊肿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2100" r="3401" b="5769"/>
          <a:stretch>
            <a:fillRect/>
          </a:stretch>
        </p:blipFill>
        <p:spPr>
          <a:xfrm>
            <a:off x="4788024" y="2276872"/>
            <a:ext cx="3240360" cy="352839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259632" y="6021288"/>
            <a:ext cx="648072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侧脑室神经上皮囊肿的诊断主要依靠囊壁的显示</a:t>
            </a:r>
            <a:endParaRPr lang="zh-CN" altLang="en-US" b="1" dirty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6" name="Picture 4" descr="图12－28C脑穿通畸形1－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981373"/>
            <a:ext cx="2808312" cy="2889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1077" name="Picture 5" descr="图12－28B脑穿通畸形1－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2924944"/>
            <a:ext cx="2848570" cy="3011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1078" name="Rectangle 6"/>
          <p:cNvSpPr>
            <a:spLocks noChangeArrowheads="1"/>
          </p:cNvSpPr>
          <p:nvPr/>
        </p:nvSpPr>
        <p:spPr bwMode="auto">
          <a:xfrm>
            <a:off x="1331640" y="2060848"/>
            <a:ext cx="3741737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000" b="1" dirty="0" smtClean="0">
                <a:solidFill>
                  <a:schemeClr val="tx2"/>
                </a:solidFill>
                <a:latin typeface="宋体" pitchFamily="2" charset="-122"/>
                <a:ea typeface="宋体" pitchFamily="2" charset="-122"/>
              </a:rPr>
              <a:t>鉴别诊断：脑穿通畸形</a:t>
            </a:r>
            <a:r>
              <a:rPr lang="zh-CN" altLang="en-US" sz="2000" b="1" dirty="0">
                <a:solidFill>
                  <a:schemeClr val="tx2"/>
                </a:solidFill>
                <a:latin typeface="宋体" pitchFamily="2" charset="-122"/>
                <a:ea typeface="宋体" pitchFamily="2" charset="-122"/>
              </a:rPr>
              <a:t>囊肿</a:t>
            </a:r>
          </a:p>
        </p:txBody>
      </p:sp>
      <p:sp>
        <p:nvSpPr>
          <p:cNvPr id="5" name="矩形 4"/>
          <p:cNvSpPr/>
          <p:nvPr/>
        </p:nvSpPr>
        <p:spPr>
          <a:xfrm>
            <a:off x="971600" y="836712"/>
            <a:ext cx="712879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  <a:defRPr/>
            </a:pPr>
            <a:r>
              <a:rPr lang="zh-CN" alt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  脑室内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非肿瘤性囊肿</a:t>
            </a:r>
            <a:endParaRPr lang="en-US" altLang="zh-CN" sz="2800" b="1" dirty="0" smtClean="0">
              <a:latin typeface="宋体" pitchFamily="2" charset="-122"/>
              <a:ea typeface="宋体" pitchFamily="2" charset="-122"/>
            </a:endParaRPr>
          </a:p>
          <a:p>
            <a:pPr>
              <a:defRPr/>
            </a:pP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           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--- 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侧脑室神经上皮囊肿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924944"/>
            <a:ext cx="3384376" cy="3536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971600" y="836712"/>
            <a:ext cx="712879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  <a:defRPr/>
            </a:pPr>
            <a:r>
              <a:rPr lang="zh-CN" alt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  脑室内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非肿瘤性囊肿</a:t>
            </a:r>
            <a:endParaRPr lang="en-US" altLang="zh-CN" sz="2800" b="1" dirty="0" smtClean="0">
              <a:latin typeface="宋体" pitchFamily="2" charset="-122"/>
              <a:ea typeface="宋体" pitchFamily="2" charset="-122"/>
            </a:endParaRPr>
          </a:p>
          <a:p>
            <a:pPr>
              <a:defRPr/>
            </a:pP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           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--- 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侧脑室神经上皮囊肿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619672" y="2276872"/>
            <a:ext cx="3185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室管膜囊肿囊壁为室管膜细胞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15616" y="1052736"/>
            <a:ext cx="712879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  <a:defRPr/>
            </a:pPr>
            <a:r>
              <a:rPr lang="zh-CN" alt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  脑室内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非肿瘤性囊肿</a:t>
            </a:r>
            <a:endParaRPr lang="en-US" altLang="zh-CN" sz="2800" b="1" dirty="0" smtClean="0">
              <a:latin typeface="宋体" pitchFamily="2" charset="-122"/>
              <a:ea typeface="宋体" pitchFamily="2" charset="-122"/>
            </a:endParaRPr>
          </a:p>
          <a:p>
            <a:pPr>
              <a:defRPr/>
            </a:pP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           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--- 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三脑室胶样囊肿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31640" y="2348880"/>
            <a:ext cx="5179623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  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胶样囊肿源于内胚层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  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也称线粒体囊肿或室间孔囊肿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  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多见于</a:t>
            </a: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25-40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岁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  </a:t>
            </a:r>
            <a:r>
              <a:rPr lang="zh-CN" altLang="en-US" sz="2000" dirty="0" smtClean="0">
                <a:latin typeface="宋体" pitchFamily="2" charset="-122"/>
                <a:ea typeface="宋体" pitchFamily="2" charset="-122"/>
              </a:rPr>
              <a:t>多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位于三脑室前上方（室间孔旁）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  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呈球形或卵圆形，囊壁薄，囊内呈胶冻状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000" dirty="0" smtClean="0">
                <a:latin typeface="宋体" pitchFamily="2" charset="-122"/>
                <a:ea typeface="宋体" pitchFamily="2" charset="-122"/>
              </a:rPr>
              <a:t>  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囊肿可阻塞室间孔导致突发性的脑积水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  临床上表现为间歇性或持续性头痛</a:t>
            </a:r>
            <a:endParaRPr lang="zh-CN" altLang="en-US" sz="2000" b="1" dirty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1842.img.pp.sohu.com.cn/images/blog/2010/7/30/11/24/12ad4a7dccbg215.jpg"/>
          <p:cNvPicPr>
            <a:picLocks noChangeAspect="1" noChangeArrowheads="1"/>
          </p:cNvPicPr>
          <p:nvPr/>
        </p:nvPicPr>
        <p:blipFill>
          <a:blip r:embed="rId3" cstate="print"/>
          <a:srcRect l="6417" t="4082" r="12307" b="12245"/>
          <a:stretch>
            <a:fillRect/>
          </a:stretch>
        </p:blipFill>
        <p:spPr bwMode="auto">
          <a:xfrm>
            <a:off x="971600" y="2492896"/>
            <a:ext cx="2736304" cy="2952328"/>
          </a:xfrm>
          <a:prstGeom prst="rect">
            <a:avLst/>
          </a:prstGeom>
          <a:noFill/>
        </p:spPr>
      </p:pic>
      <p:pic>
        <p:nvPicPr>
          <p:cNvPr id="56324" name="Picture 4" descr="http://1862.img.pp.sohu.com.cn/images/blog/2010/7/30/11/24/12ad4a799d0g213.jpg"/>
          <p:cNvPicPr>
            <a:picLocks noChangeAspect="1" noChangeArrowheads="1"/>
          </p:cNvPicPr>
          <p:nvPr/>
        </p:nvPicPr>
        <p:blipFill>
          <a:blip r:embed="rId4" cstate="print"/>
          <a:srcRect l="6497" t="4167" r="15543" b="10417"/>
          <a:stretch>
            <a:fillRect/>
          </a:stretch>
        </p:blipFill>
        <p:spPr bwMode="auto">
          <a:xfrm>
            <a:off x="3923928" y="2492896"/>
            <a:ext cx="2592288" cy="2952328"/>
          </a:xfrm>
          <a:prstGeom prst="rect">
            <a:avLst/>
          </a:prstGeom>
          <a:noFill/>
        </p:spPr>
      </p:pic>
      <p:sp>
        <p:nvSpPr>
          <p:cNvPr id="4" name="矩形 3"/>
          <p:cNvSpPr/>
          <p:nvPr/>
        </p:nvSpPr>
        <p:spPr>
          <a:xfrm>
            <a:off x="971600" y="836712"/>
            <a:ext cx="712879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  <a:defRPr/>
            </a:pPr>
            <a:r>
              <a:rPr lang="zh-CN" alt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  脑室内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非肿瘤性囊肿</a:t>
            </a:r>
            <a:endParaRPr lang="en-US" altLang="zh-CN" sz="2800" b="1" dirty="0" smtClean="0">
              <a:latin typeface="宋体" pitchFamily="2" charset="-122"/>
              <a:ea typeface="宋体" pitchFamily="2" charset="-122"/>
            </a:endParaRPr>
          </a:p>
          <a:p>
            <a:pPr>
              <a:defRPr/>
            </a:pP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           </a:t>
            </a:r>
            <a:r>
              <a:rPr lang="en-US" altLang="zh-CN" sz="2800" b="1" dirty="0" smtClean="0">
                <a:latin typeface="宋体" pitchFamily="2" charset="-122"/>
                <a:ea typeface="宋体" pitchFamily="2" charset="-122"/>
              </a:rPr>
              <a:t>--- 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三脑室胶样囊肿</a:t>
            </a:r>
            <a:endParaRPr lang="en-US" altLang="zh-CN" sz="2400" b="1" dirty="0" smtClean="0">
              <a:latin typeface="宋体" pitchFamily="2" charset="-122"/>
              <a:ea typeface="宋体" pitchFamily="2" charset="-122"/>
            </a:endParaRPr>
          </a:p>
          <a:p>
            <a:pPr>
              <a:defRPr/>
            </a:pP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588224" y="2852936"/>
            <a:ext cx="75608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dirty="0" smtClean="0"/>
              <a:t>    </a:t>
            </a: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CT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：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   -- 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高密度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   -- 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无强化</a:t>
            </a:r>
            <a:endParaRPr lang="zh-CN" altLang="en-US" sz="2000" b="1" dirty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71600" y="836712"/>
            <a:ext cx="712879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  <a:defRPr/>
            </a:pPr>
            <a:r>
              <a:rPr lang="zh-CN" alt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  脑室内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非肿瘤性囊肿</a:t>
            </a:r>
            <a:endParaRPr lang="en-US" altLang="zh-CN" sz="2800" b="1" dirty="0" smtClean="0">
              <a:latin typeface="宋体" pitchFamily="2" charset="-122"/>
              <a:ea typeface="宋体" pitchFamily="2" charset="-122"/>
            </a:endParaRPr>
          </a:p>
          <a:p>
            <a:pPr>
              <a:defRPr/>
            </a:pP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           </a:t>
            </a:r>
            <a:r>
              <a:rPr lang="en-US" altLang="zh-CN" sz="2800" b="1" dirty="0" smtClean="0">
                <a:latin typeface="宋体" pitchFamily="2" charset="-122"/>
                <a:ea typeface="宋体" pitchFamily="2" charset="-122"/>
              </a:rPr>
              <a:t>--- 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三脑室胶样囊肿</a:t>
            </a:r>
            <a:endParaRPr lang="en-US" altLang="zh-CN" sz="2400" b="1" dirty="0" smtClean="0">
              <a:latin typeface="宋体" pitchFamily="2" charset="-122"/>
              <a:ea typeface="宋体" pitchFamily="2" charset="-122"/>
            </a:endParaRPr>
          </a:p>
          <a:p>
            <a:pPr>
              <a:defRPr/>
            </a:pP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3" name="Picture 3" descr="图片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9" y="2276873"/>
            <a:ext cx="3168352" cy="3168352"/>
          </a:xfrm>
          <a:prstGeom prst="rect">
            <a:avLst/>
          </a:prstGeom>
          <a:noFill/>
        </p:spPr>
      </p:pic>
      <p:pic>
        <p:nvPicPr>
          <p:cNvPr id="5" name="Picture 4" descr="图片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276872"/>
            <a:ext cx="3090594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71600" y="836712"/>
            <a:ext cx="712879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  <a:defRPr/>
            </a:pPr>
            <a:r>
              <a:rPr lang="zh-CN" alt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  脑室内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非肿瘤性囊肿</a:t>
            </a:r>
            <a:endParaRPr lang="en-US" altLang="zh-CN" sz="2800" b="1" dirty="0" smtClean="0">
              <a:latin typeface="宋体" pitchFamily="2" charset="-122"/>
              <a:ea typeface="宋体" pitchFamily="2" charset="-122"/>
            </a:endParaRPr>
          </a:p>
          <a:p>
            <a:pPr>
              <a:defRPr/>
            </a:pP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           </a:t>
            </a:r>
            <a:r>
              <a:rPr lang="en-US" altLang="zh-CN" sz="2800" b="1" dirty="0" smtClean="0">
                <a:latin typeface="宋体" pitchFamily="2" charset="-122"/>
                <a:ea typeface="宋体" pitchFamily="2" charset="-122"/>
              </a:rPr>
              <a:t>--- 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三脑室胶样囊肿</a:t>
            </a:r>
            <a:endParaRPr lang="en-US" altLang="zh-CN" sz="2400" b="1" dirty="0" smtClean="0">
              <a:latin typeface="宋体" pitchFamily="2" charset="-122"/>
              <a:ea typeface="宋体" pitchFamily="2" charset="-122"/>
            </a:endParaRPr>
          </a:p>
          <a:p>
            <a:pPr>
              <a:defRPr/>
            </a:pP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132856"/>
            <a:ext cx="4608512" cy="3691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6156176" y="2924944"/>
            <a:ext cx="2512226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宋体" pitchFamily="2" charset="-122"/>
                <a:ea typeface="宋体" pitchFamily="2" charset="-122"/>
              </a:rPr>
              <a:t>-- T1WI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高信号</a:t>
            </a:r>
            <a:endParaRPr lang="en-US" altLang="zh-CN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宋体" pitchFamily="2" charset="-122"/>
                <a:ea typeface="宋体" pitchFamily="2" charset="-122"/>
              </a:rPr>
              <a:t>-- T2WI 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等低信号</a:t>
            </a:r>
            <a:endParaRPr lang="en-US" altLang="zh-CN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宋体" pitchFamily="2" charset="-122"/>
                <a:ea typeface="宋体" pitchFamily="2" charset="-122"/>
              </a:rPr>
              <a:t>-- FLAIR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信号未减低</a:t>
            </a:r>
            <a:endParaRPr lang="en-US" altLang="zh-CN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宋体" pitchFamily="2" charset="-122"/>
                <a:ea typeface="宋体" pitchFamily="2" charset="-122"/>
              </a:rPr>
              <a:t>-- 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不强化或轻度强化 </a:t>
            </a:r>
            <a:endParaRPr lang="zh-CN" altLang="en-US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372200" y="2204864"/>
            <a:ext cx="10278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dirty="0" smtClean="0">
                <a:latin typeface="宋体" pitchFamily="2" charset="-122"/>
              </a:rPr>
              <a:t> </a:t>
            </a: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MRI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：</a:t>
            </a:r>
            <a:endParaRPr lang="zh-CN" altLang="en-US" sz="2000" b="1" dirty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71600" y="836712"/>
            <a:ext cx="712879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  <a:defRPr/>
            </a:pPr>
            <a:r>
              <a:rPr lang="zh-CN" alt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  脑室内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非肿瘤性囊肿</a:t>
            </a:r>
            <a:endParaRPr lang="en-US" altLang="zh-CN" sz="2800" b="1" dirty="0" smtClean="0">
              <a:latin typeface="宋体" pitchFamily="2" charset="-122"/>
              <a:ea typeface="宋体" pitchFamily="2" charset="-122"/>
            </a:endParaRPr>
          </a:p>
          <a:p>
            <a:pPr>
              <a:defRPr/>
            </a:pP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           </a:t>
            </a:r>
            <a:r>
              <a:rPr lang="en-US" altLang="zh-CN" sz="2800" b="1" dirty="0" smtClean="0">
                <a:latin typeface="宋体" pitchFamily="2" charset="-122"/>
                <a:ea typeface="宋体" pitchFamily="2" charset="-122"/>
              </a:rPr>
              <a:t>--- 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三脑室胶样囊肿</a:t>
            </a:r>
            <a:endParaRPr lang="en-US" altLang="zh-CN" sz="2400" b="1" dirty="0" smtClean="0">
              <a:latin typeface="宋体" pitchFamily="2" charset="-122"/>
              <a:ea typeface="宋体" pitchFamily="2" charset="-122"/>
            </a:endParaRPr>
          </a:p>
          <a:p>
            <a:pPr>
              <a:defRPr/>
            </a:pP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4" name="Picture 6" descr="16X0U1ZL_003_430X576_WM"/>
          <p:cNvPicPr>
            <a:picLocks noChangeArrowheads="1"/>
          </p:cNvPicPr>
          <p:nvPr/>
        </p:nvPicPr>
        <p:blipFill>
          <a:blip r:embed="rId2" cstate="print"/>
          <a:srcRect l="10085" r="11054"/>
          <a:stretch>
            <a:fillRect/>
          </a:stretch>
        </p:blipFill>
        <p:spPr bwMode="auto">
          <a:xfrm>
            <a:off x="251520" y="2132856"/>
            <a:ext cx="2880320" cy="3419475"/>
          </a:xfrm>
          <a:prstGeom prst="rect">
            <a:avLst/>
          </a:prstGeom>
          <a:noFill/>
        </p:spPr>
      </p:pic>
      <p:pic>
        <p:nvPicPr>
          <p:cNvPr id="5" name="Picture 9" descr="16X0U1ZL_006_447X576_WM"/>
          <p:cNvPicPr>
            <a:picLocks noChangeArrowheads="1"/>
          </p:cNvPicPr>
          <p:nvPr/>
        </p:nvPicPr>
        <p:blipFill>
          <a:blip r:embed="rId3" cstate="print"/>
          <a:srcRect l="11368" r="13714"/>
          <a:stretch>
            <a:fillRect/>
          </a:stretch>
        </p:blipFill>
        <p:spPr bwMode="auto">
          <a:xfrm>
            <a:off x="5724128" y="2060848"/>
            <a:ext cx="2736304" cy="3419475"/>
          </a:xfrm>
          <a:prstGeom prst="rect">
            <a:avLst/>
          </a:prstGeom>
          <a:noFill/>
        </p:spPr>
      </p:pic>
      <p:pic>
        <p:nvPicPr>
          <p:cNvPr id="6" name="Picture 7" descr="16X0U1ZL_004_430X576_WM"/>
          <p:cNvPicPr>
            <a:picLocks noChangeArrowheads="1"/>
          </p:cNvPicPr>
          <p:nvPr/>
        </p:nvPicPr>
        <p:blipFill>
          <a:blip r:embed="rId4" cstate="print"/>
          <a:srcRect l="14310" t="2106" r="17063"/>
          <a:stretch>
            <a:fillRect/>
          </a:stretch>
        </p:blipFill>
        <p:spPr bwMode="auto">
          <a:xfrm>
            <a:off x="3203848" y="2132856"/>
            <a:ext cx="2448272" cy="3384376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251520" y="2420888"/>
            <a:ext cx="6463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钙化</a:t>
            </a:r>
            <a:endParaRPr lang="zh-CN" altLang="en-US" dirty="0"/>
          </a:p>
        </p:txBody>
      </p:sp>
      <p:cxnSp>
        <p:nvCxnSpPr>
          <p:cNvPr id="9" name="直接箭头连接符 8"/>
          <p:cNvCxnSpPr/>
          <p:nvPr/>
        </p:nvCxnSpPr>
        <p:spPr>
          <a:xfrm>
            <a:off x="683568" y="270892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>
            <a:off x="6084168" y="270892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691680" y="2420888"/>
            <a:ext cx="533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zh-CN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 脑室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系统</a:t>
            </a:r>
            <a:r>
              <a:rPr lang="zh-CN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解剖学概述</a:t>
            </a:r>
            <a:endParaRPr lang="en-US" altLang="zh-CN" sz="24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zh-CN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脑室内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非肿瘤性囊肿</a:t>
            </a:r>
            <a:endParaRPr lang="en-US" altLang="zh-CN" sz="24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zh-CN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脑室内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肿瘤性囊肿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 </a:t>
            </a:r>
            <a:endParaRPr lang="zh-CN" alt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 bwMode="auto">
          <a:xfrm>
            <a:off x="1371600" y="692696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l"/>
              <a:tabLst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+mj-cs"/>
              </a:rPr>
              <a:t>  脑室内囊性病变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19672" y="1988840"/>
            <a:ext cx="56166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dirty="0" smtClean="0"/>
              <a:t>     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最典型最多见者表现为：</a:t>
            </a:r>
            <a:endParaRPr lang="en-US" altLang="zh-CN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宋体" pitchFamily="2" charset="-122"/>
                <a:ea typeface="宋体" pitchFamily="2" charset="-122"/>
              </a:rPr>
              <a:t> -- T1WI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呈高信号，</a:t>
            </a:r>
            <a:r>
              <a:rPr lang="en-US" altLang="zh-CN" b="1" dirty="0" smtClean="0">
                <a:latin typeface="宋体" pitchFamily="2" charset="-122"/>
                <a:ea typeface="宋体" pitchFamily="2" charset="-122"/>
              </a:rPr>
              <a:t>T2WI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呈低信号</a:t>
            </a:r>
            <a:endParaRPr lang="en-US" altLang="zh-CN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宋体" pitchFamily="2" charset="-122"/>
                <a:ea typeface="宋体" pitchFamily="2" charset="-122"/>
              </a:rPr>
              <a:t> -- 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也可表现为</a:t>
            </a:r>
            <a:r>
              <a:rPr lang="en-US" altLang="zh-CN" b="1" dirty="0" smtClean="0">
                <a:latin typeface="宋体" pitchFamily="2" charset="-122"/>
                <a:ea typeface="宋体" pitchFamily="2" charset="-122"/>
              </a:rPr>
              <a:t>T1WI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及</a:t>
            </a:r>
            <a:r>
              <a:rPr lang="en-US" altLang="zh-CN" b="1" dirty="0" smtClean="0">
                <a:latin typeface="宋体" pitchFamily="2" charset="-122"/>
                <a:ea typeface="宋体" pitchFamily="2" charset="-122"/>
              </a:rPr>
              <a:t>T2WI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均呈高信号</a:t>
            </a:r>
            <a:endParaRPr lang="en-US" altLang="zh-CN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宋体" pitchFamily="2" charset="-122"/>
                <a:ea typeface="宋体" pitchFamily="2" charset="-122"/>
              </a:rPr>
              <a:t> -- 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若囊内含有较多含铁血黄素成分时</a:t>
            </a:r>
            <a:endParaRPr lang="en-US" altLang="zh-CN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    则在</a:t>
            </a:r>
            <a:r>
              <a:rPr lang="en-US" altLang="zh-CN" b="1" dirty="0" smtClean="0">
                <a:latin typeface="宋体" pitchFamily="2" charset="-122"/>
                <a:ea typeface="宋体" pitchFamily="2" charset="-122"/>
              </a:rPr>
              <a:t>T1WI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及</a:t>
            </a:r>
            <a:r>
              <a:rPr lang="en-US" altLang="zh-CN" b="1" dirty="0" smtClean="0">
                <a:latin typeface="宋体" pitchFamily="2" charset="-122"/>
                <a:ea typeface="宋体" pitchFamily="2" charset="-122"/>
              </a:rPr>
              <a:t>T2WI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均呈较低信号</a:t>
            </a:r>
            <a:endParaRPr lang="en-US" altLang="zh-CN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    </a:t>
            </a:r>
            <a:endParaRPr lang="zh-CN" altLang="en-US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71600" y="836712"/>
            <a:ext cx="712879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  <a:defRPr/>
            </a:pPr>
            <a:r>
              <a:rPr lang="zh-CN" alt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  脑室内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非肿瘤性囊肿</a:t>
            </a:r>
            <a:endParaRPr lang="en-US" altLang="zh-CN" sz="2800" b="1" dirty="0" smtClean="0">
              <a:latin typeface="宋体" pitchFamily="2" charset="-122"/>
              <a:ea typeface="宋体" pitchFamily="2" charset="-122"/>
            </a:endParaRPr>
          </a:p>
          <a:p>
            <a:pPr>
              <a:defRPr/>
            </a:pP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           </a:t>
            </a:r>
            <a:r>
              <a:rPr lang="en-US" altLang="zh-CN" sz="2800" b="1" dirty="0" smtClean="0">
                <a:latin typeface="宋体" pitchFamily="2" charset="-122"/>
                <a:ea typeface="宋体" pitchFamily="2" charset="-122"/>
              </a:rPr>
              <a:t>--- 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三脑室胶样囊肿</a:t>
            </a:r>
            <a:endParaRPr lang="en-US" altLang="zh-CN" sz="2400" b="1" dirty="0" smtClean="0">
              <a:latin typeface="宋体" pitchFamily="2" charset="-122"/>
              <a:ea typeface="宋体" pitchFamily="2" charset="-122"/>
            </a:endParaRPr>
          </a:p>
          <a:p>
            <a:pPr>
              <a:defRPr/>
            </a:pP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4" name="Picture 8" descr="11712CLD_IMAGE_2_AXIAL_T1_421X512"/>
          <p:cNvPicPr>
            <a:picLocks noChangeAspect="1" noChangeArrowheads="1"/>
          </p:cNvPicPr>
          <p:nvPr/>
        </p:nvPicPr>
        <p:blipFill>
          <a:blip r:embed="rId2" cstate="print"/>
          <a:srcRect l="7565" r="8202"/>
          <a:stretch>
            <a:fillRect/>
          </a:stretch>
        </p:blipFill>
        <p:spPr bwMode="auto">
          <a:xfrm>
            <a:off x="1043608" y="4365104"/>
            <a:ext cx="1908061" cy="2119079"/>
          </a:xfrm>
          <a:prstGeom prst="rect">
            <a:avLst/>
          </a:prstGeom>
          <a:noFill/>
        </p:spPr>
      </p:pic>
      <p:pic>
        <p:nvPicPr>
          <p:cNvPr id="5" name="Picture 7" descr="11712CLD_IMAGE_3_AXIAL_T2_421X512"/>
          <p:cNvPicPr>
            <a:picLocks noChangeAspect="1" noChangeArrowheads="1"/>
          </p:cNvPicPr>
          <p:nvPr/>
        </p:nvPicPr>
        <p:blipFill>
          <a:blip r:embed="rId3" cstate="print"/>
          <a:srcRect l="8993" r="8880"/>
          <a:stretch>
            <a:fillRect/>
          </a:stretch>
        </p:blipFill>
        <p:spPr bwMode="auto">
          <a:xfrm>
            <a:off x="3059832" y="4365104"/>
            <a:ext cx="1872208" cy="2160510"/>
          </a:xfrm>
          <a:prstGeom prst="rect">
            <a:avLst/>
          </a:prstGeom>
          <a:noFill/>
        </p:spPr>
      </p:pic>
      <p:pic>
        <p:nvPicPr>
          <p:cNvPr id="6" name="Picture 10" descr="图片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365104"/>
            <a:ext cx="2088231" cy="20882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75656" y="2276872"/>
            <a:ext cx="5955476" cy="33239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000" dirty="0" smtClean="0"/>
              <a:t>  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脑室内蛛网膜囊肿罕见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蛛网膜囊肿是脑脊液被包围在蛛网膜内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 与蛛网膜下腔不相通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囊壁很薄，</a:t>
            </a: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CT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及</a:t>
            </a: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MRI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不易显示囊壁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侧脑室内囊肿呈脑脊液密度或信号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 MRI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增强扫描可见强化的脉络丛匍匐于囊肿壁表面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常常需脑室镜检或病理确诊</a:t>
            </a:r>
            <a:endParaRPr lang="zh-CN" altLang="en-US" sz="20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87624" y="1052736"/>
            <a:ext cx="712879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  <a:defRPr/>
            </a:pPr>
            <a:r>
              <a:rPr lang="zh-CN" alt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  脑室内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非肿瘤性囊肿</a:t>
            </a:r>
            <a:endParaRPr lang="en-US" altLang="zh-CN" sz="2800" b="1" dirty="0" smtClean="0">
              <a:latin typeface="宋体" pitchFamily="2" charset="-122"/>
              <a:ea typeface="宋体" pitchFamily="2" charset="-122"/>
            </a:endParaRPr>
          </a:p>
          <a:p>
            <a:pPr>
              <a:defRPr/>
            </a:pP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           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--- 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蛛网膜囊肿</a:t>
            </a:r>
            <a:endParaRPr lang="zh-CN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71600" y="836712"/>
            <a:ext cx="712879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  <a:defRPr/>
            </a:pPr>
            <a:r>
              <a:rPr lang="zh-CN" alt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  脑室内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非肿瘤性囊肿</a:t>
            </a:r>
            <a:endParaRPr lang="en-US" altLang="zh-CN" sz="2800" b="1" dirty="0" smtClean="0">
              <a:latin typeface="宋体" pitchFamily="2" charset="-122"/>
              <a:ea typeface="宋体" pitchFamily="2" charset="-122"/>
            </a:endParaRPr>
          </a:p>
          <a:p>
            <a:pPr>
              <a:defRPr/>
            </a:pP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           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---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 蛛网膜囊肿</a:t>
            </a:r>
            <a:endParaRPr lang="zh-CN" altLang="en-US" sz="2400" dirty="0" smtClean="0"/>
          </a:p>
        </p:txBody>
      </p:sp>
      <p:pic>
        <p:nvPicPr>
          <p:cNvPr id="1026" name="Picture 2" descr="D:\My Documents\My Pictures\pIYBAFIvSkWALFGSAAE1hbWStsg243_600_600_1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l="10940" t="5605" r="12201" b="9410"/>
          <a:stretch>
            <a:fillRect/>
          </a:stretch>
        </p:blipFill>
        <p:spPr bwMode="auto">
          <a:xfrm>
            <a:off x="1691680" y="2132856"/>
            <a:ext cx="3384376" cy="3717265"/>
          </a:xfrm>
          <a:prstGeom prst="rect">
            <a:avLst/>
          </a:prstGeom>
          <a:noFill/>
        </p:spPr>
      </p:pic>
      <p:sp>
        <p:nvSpPr>
          <p:cNvPr id="4" name="矩形 3"/>
          <p:cNvSpPr/>
          <p:nvPr/>
        </p:nvSpPr>
        <p:spPr>
          <a:xfrm>
            <a:off x="2051720" y="6021288"/>
            <a:ext cx="2276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侧脑室内蛛网膜囊肿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r="53398" b="11060"/>
          <a:stretch>
            <a:fillRect/>
          </a:stretch>
        </p:blipFill>
        <p:spPr bwMode="auto">
          <a:xfrm>
            <a:off x="1475656" y="1844824"/>
            <a:ext cx="2808312" cy="3536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46602" t="10464" r="3344" b="3212"/>
          <a:stretch>
            <a:fillRect/>
          </a:stretch>
        </p:blipFill>
        <p:spPr bwMode="auto">
          <a:xfrm>
            <a:off x="4427984" y="1844824"/>
            <a:ext cx="310070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971600" y="836712"/>
            <a:ext cx="712879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  <a:defRPr/>
            </a:pPr>
            <a:r>
              <a:rPr lang="zh-CN" alt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  脑室内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非肿瘤性囊肿</a:t>
            </a:r>
            <a:endParaRPr lang="en-US" altLang="zh-CN" sz="2800" b="1" dirty="0" smtClean="0">
              <a:latin typeface="宋体" pitchFamily="2" charset="-122"/>
              <a:ea typeface="宋体" pitchFamily="2" charset="-122"/>
            </a:endParaRPr>
          </a:p>
          <a:p>
            <a:pPr>
              <a:defRPr/>
            </a:pP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           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---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 蛛网膜囊肿</a:t>
            </a:r>
            <a:endParaRPr lang="zh-CN" altLang="en-US" sz="2400" dirty="0" smtClean="0"/>
          </a:p>
        </p:txBody>
      </p:sp>
      <p:sp>
        <p:nvSpPr>
          <p:cNvPr id="5" name="矩形 4"/>
          <p:cNvSpPr/>
          <p:nvPr/>
        </p:nvSpPr>
        <p:spPr>
          <a:xfrm>
            <a:off x="1547664" y="5733256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蛛网膜囊肿囊壁为胶质成分</a:t>
            </a:r>
            <a:endParaRPr lang="zh-CN" altLang="en-US" b="1" dirty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病例资料\蛛网膜囊肿_刘亚东\IMG_0158.JPG"/>
          <p:cNvPicPr>
            <a:picLocks noChangeAspect="1" noChangeArrowheads="1"/>
          </p:cNvPicPr>
          <p:nvPr/>
        </p:nvPicPr>
        <p:blipFill>
          <a:blip r:embed="rId2" cstate="print"/>
          <a:srcRect l="27095" t="9366" r="23733" b="18380"/>
          <a:stretch>
            <a:fillRect/>
          </a:stretch>
        </p:blipFill>
        <p:spPr bwMode="auto">
          <a:xfrm>
            <a:off x="1187624" y="2276872"/>
            <a:ext cx="3005667" cy="3312368"/>
          </a:xfrm>
          <a:prstGeom prst="rect">
            <a:avLst/>
          </a:prstGeom>
          <a:noFill/>
        </p:spPr>
      </p:pic>
      <p:pic>
        <p:nvPicPr>
          <p:cNvPr id="3" name="Picture 2" descr="E:\病例资料\蛛网膜囊肿_刘亚东\IMG_0158.JPG"/>
          <p:cNvPicPr>
            <a:picLocks noChangeAspect="1" noChangeArrowheads="1"/>
          </p:cNvPicPr>
          <p:nvPr/>
        </p:nvPicPr>
        <p:blipFill>
          <a:blip r:embed="rId3" cstate="print"/>
          <a:srcRect l="17398" t="13063" r="29416" b="6656"/>
          <a:stretch>
            <a:fillRect/>
          </a:stretch>
        </p:blipFill>
        <p:spPr bwMode="auto">
          <a:xfrm>
            <a:off x="4427984" y="2276873"/>
            <a:ext cx="2862317" cy="3240360"/>
          </a:xfrm>
          <a:prstGeom prst="rect">
            <a:avLst/>
          </a:prstGeom>
          <a:noFill/>
        </p:spPr>
      </p:pic>
      <p:sp>
        <p:nvSpPr>
          <p:cNvPr id="4" name="矩形 3"/>
          <p:cNvSpPr/>
          <p:nvPr/>
        </p:nvSpPr>
        <p:spPr>
          <a:xfrm>
            <a:off x="1331640" y="5877272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术后病理为蛛网膜囊肿</a:t>
            </a:r>
            <a:endParaRPr lang="zh-CN" altLang="en-US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71600" y="836712"/>
            <a:ext cx="712879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  <a:defRPr/>
            </a:pPr>
            <a:r>
              <a:rPr lang="zh-CN" alt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  脑室内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非肿瘤性囊肿</a:t>
            </a:r>
            <a:endParaRPr lang="en-US" altLang="zh-CN" sz="2800" b="1" dirty="0" smtClean="0">
              <a:latin typeface="宋体" pitchFamily="2" charset="-122"/>
              <a:ea typeface="宋体" pitchFamily="2" charset="-122"/>
            </a:endParaRPr>
          </a:p>
          <a:p>
            <a:pPr>
              <a:defRPr/>
            </a:pP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           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---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 蛛网膜囊肿</a:t>
            </a:r>
            <a:endParaRPr lang="zh-CN" altLang="en-US" sz="2400" dirty="0" smtClean="0"/>
          </a:p>
        </p:txBody>
      </p:sp>
      <p:sp>
        <p:nvSpPr>
          <p:cNvPr id="6" name="矩形 5"/>
          <p:cNvSpPr/>
          <p:nvPr/>
        </p:nvSpPr>
        <p:spPr>
          <a:xfrm>
            <a:off x="1259632" y="1844824"/>
            <a:ext cx="2044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三脑室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蛛网膜囊肿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71600" y="836712"/>
            <a:ext cx="712879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  <a:defRPr/>
            </a:pPr>
            <a:r>
              <a:rPr lang="zh-CN" alt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  脑室内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非肿瘤性囊肿</a:t>
            </a:r>
            <a:endParaRPr lang="en-US" altLang="zh-CN" sz="2800" b="1" dirty="0" smtClean="0">
              <a:latin typeface="宋体" pitchFamily="2" charset="-122"/>
              <a:ea typeface="宋体" pitchFamily="2" charset="-122"/>
            </a:endParaRPr>
          </a:p>
          <a:p>
            <a:pPr>
              <a:defRPr/>
            </a:pP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           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---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 蛛网膜囊肿</a:t>
            </a:r>
            <a:endParaRPr lang="zh-CN" altLang="en-US" sz="24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074" r="6760" b="14894"/>
          <a:stretch>
            <a:fillRect/>
          </a:stretch>
        </p:blipFill>
        <p:spPr bwMode="auto">
          <a:xfrm>
            <a:off x="1115616" y="2348880"/>
            <a:ext cx="697037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1187624" y="5013176"/>
            <a:ext cx="2044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四脑室蛛网膜囊肿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71600" y="836712"/>
            <a:ext cx="712879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  <a:defRPr/>
            </a:pPr>
            <a:r>
              <a:rPr lang="zh-CN" alt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  脑室内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非肿瘤性囊肿</a:t>
            </a:r>
            <a:endParaRPr lang="en-US" altLang="zh-CN" sz="2800" b="1" dirty="0" smtClean="0">
              <a:latin typeface="宋体" pitchFamily="2" charset="-122"/>
              <a:ea typeface="宋体" pitchFamily="2" charset="-122"/>
            </a:endParaRPr>
          </a:p>
          <a:p>
            <a:pPr>
              <a:defRPr/>
            </a:pP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           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---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 蛛网膜囊肿</a:t>
            </a:r>
            <a:endParaRPr lang="zh-CN" altLang="en-US" sz="2400" dirty="0" smtClean="0"/>
          </a:p>
        </p:txBody>
      </p:sp>
      <p:pic>
        <p:nvPicPr>
          <p:cNvPr id="1028" name="Picture 4" descr="D:\My Documents\ns\psb (24)_conew1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t="5324" r="2523" b="4170"/>
          <a:stretch>
            <a:fillRect/>
          </a:stretch>
        </p:blipFill>
        <p:spPr bwMode="auto">
          <a:xfrm>
            <a:off x="1115616" y="2132856"/>
            <a:ext cx="2033167" cy="2304256"/>
          </a:xfrm>
          <a:prstGeom prst="rect">
            <a:avLst/>
          </a:prstGeom>
          <a:noFill/>
        </p:spPr>
      </p:pic>
      <p:pic>
        <p:nvPicPr>
          <p:cNvPr id="1029" name="Picture 5" descr="D:\My Documents\ns\psb (22)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3336" t="22013" r="19984" b="19952"/>
          <a:stretch>
            <a:fillRect/>
          </a:stretch>
        </p:blipFill>
        <p:spPr bwMode="auto">
          <a:xfrm>
            <a:off x="5148064" y="2132856"/>
            <a:ext cx="1872208" cy="2304256"/>
          </a:xfrm>
          <a:prstGeom prst="rect">
            <a:avLst/>
          </a:prstGeom>
          <a:noFill/>
        </p:spPr>
      </p:pic>
      <p:pic>
        <p:nvPicPr>
          <p:cNvPr id="1030" name="Picture 6" descr="D:\My Documents\ns\psb (18)_conew1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7143" t="1601" b="55183"/>
          <a:stretch>
            <a:fillRect/>
          </a:stretch>
        </p:blipFill>
        <p:spPr bwMode="auto">
          <a:xfrm>
            <a:off x="3203848" y="2132856"/>
            <a:ext cx="1872208" cy="2304256"/>
          </a:xfrm>
          <a:prstGeom prst="rect">
            <a:avLst/>
          </a:prstGeom>
          <a:noFill/>
        </p:spPr>
      </p:pic>
      <p:sp>
        <p:nvSpPr>
          <p:cNvPr id="8" name="矩形 7"/>
          <p:cNvSpPr/>
          <p:nvPr/>
        </p:nvSpPr>
        <p:spPr>
          <a:xfrm>
            <a:off x="1187624" y="5013176"/>
            <a:ext cx="2044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四脑室蛛网膜囊肿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71600" y="836712"/>
            <a:ext cx="712879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  <a:defRPr/>
            </a:pPr>
            <a:r>
              <a:rPr lang="zh-CN" alt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  脑室内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非肿瘤性囊肿</a:t>
            </a:r>
            <a:endParaRPr lang="en-US" altLang="zh-CN" sz="2800" b="1" dirty="0" smtClean="0">
              <a:latin typeface="宋体" pitchFamily="2" charset="-122"/>
              <a:ea typeface="宋体" pitchFamily="2" charset="-122"/>
            </a:endParaRPr>
          </a:p>
          <a:p>
            <a:pPr>
              <a:defRPr/>
            </a:pP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           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--- 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脑室型脑囊虫病</a:t>
            </a:r>
          </a:p>
        </p:txBody>
      </p:sp>
      <p:sp>
        <p:nvSpPr>
          <p:cNvPr id="3" name="矩形 2"/>
          <p:cNvSpPr/>
          <p:nvPr/>
        </p:nvSpPr>
        <p:spPr>
          <a:xfrm>
            <a:off x="1043608" y="2132856"/>
            <a:ext cx="6408712" cy="2236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200000"/>
              </a:lnSpc>
              <a:buFont typeface="Arial" pitchFamily="34" charset="0"/>
              <a:buChar char="•"/>
            </a:pP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 约15%的脑囊虫病位于脑室内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 lvl="1">
              <a:lnSpc>
                <a:spcPct val="200000"/>
              </a:lnSpc>
              <a:buFont typeface="Arial" pitchFamily="34" charset="0"/>
              <a:buChar char="•"/>
            </a:pP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多位于四脑室，其次为三脑室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 lvl="1">
              <a:lnSpc>
                <a:spcPct val="200000"/>
              </a:lnSpc>
              <a:buFont typeface="Arial" pitchFamily="34" charset="0"/>
              <a:buChar char="•"/>
            </a:pP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可呈单囊或多囊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 lvl="1">
              <a:lnSpc>
                <a:spcPct val="110000"/>
              </a:lnSpc>
              <a:buFont typeface="Arial" pitchFamily="34" charset="0"/>
              <a:buChar char="•"/>
            </a:pPr>
            <a:endParaRPr lang="zh-CN" altLang="en-US" sz="2000" b="1" dirty="0" smtClean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87624" y="1844824"/>
            <a:ext cx="5400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b="1" dirty="0" smtClean="0">
                <a:latin typeface="宋体" pitchFamily="2" charset="-122"/>
                <a:ea typeface="宋体" pitchFamily="2" charset="-122"/>
              </a:rPr>
              <a:t>  CT：</a:t>
            </a: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   三脑室或四脑室内扩大的脑室状囊样低密度区</a:t>
            </a:r>
            <a:endParaRPr lang="en-US" altLang="zh-CN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   接近脑脊液密度， 边缘光滑</a:t>
            </a:r>
            <a:endParaRPr lang="en-US" altLang="zh-CN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   无囊壁强化，其上方脑室积水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971600" y="836712"/>
            <a:ext cx="712879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  <a:defRPr/>
            </a:pPr>
            <a:r>
              <a:rPr lang="zh-CN" alt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  脑室内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非肿瘤性囊肿</a:t>
            </a:r>
            <a:endParaRPr lang="en-US" altLang="zh-CN" sz="2800" b="1" dirty="0" smtClean="0">
              <a:latin typeface="宋体" pitchFamily="2" charset="-122"/>
              <a:ea typeface="宋体" pitchFamily="2" charset="-122"/>
            </a:endParaRPr>
          </a:p>
          <a:p>
            <a:pPr>
              <a:defRPr/>
            </a:pP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           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--- 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脑室型脑囊虫病</a:t>
            </a:r>
          </a:p>
        </p:txBody>
      </p:sp>
      <p:pic>
        <p:nvPicPr>
          <p:cNvPr id="4" name="Picture 2" descr="http://n2.hdfimg.com/g2/M00/02/C2/pIYBAFIvgLCAC5r6AACEjkIVSIA72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3081" r="68164" b="49985"/>
          <a:stretch>
            <a:fillRect/>
          </a:stretch>
        </p:blipFill>
        <p:spPr bwMode="auto">
          <a:xfrm>
            <a:off x="3779912" y="3717032"/>
            <a:ext cx="2160240" cy="2448272"/>
          </a:xfrm>
          <a:prstGeom prst="rect">
            <a:avLst/>
          </a:prstGeom>
          <a:noFill/>
        </p:spPr>
      </p:pic>
      <p:pic>
        <p:nvPicPr>
          <p:cNvPr id="62466" name="Picture 2" descr="D:\My Documents\ns\psb (9)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7028" t="19842" r="8372" b="10712"/>
          <a:stretch>
            <a:fillRect/>
          </a:stretch>
        </p:blipFill>
        <p:spPr bwMode="auto">
          <a:xfrm>
            <a:off x="1619672" y="3717032"/>
            <a:ext cx="1944216" cy="24182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71600" y="836712"/>
            <a:ext cx="712879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  <a:defRPr/>
            </a:pPr>
            <a:r>
              <a:rPr lang="zh-CN" alt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  脑室内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非肿瘤性囊肿</a:t>
            </a:r>
            <a:endParaRPr lang="en-US" altLang="zh-CN" sz="2800" b="1" dirty="0" smtClean="0">
              <a:latin typeface="宋体" pitchFamily="2" charset="-122"/>
              <a:ea typeface="宋体" pitchFamily="2" charset="-122"/>
            </a:endParaRPr>
          </a:p>
          <a:p>
            <a:pPr>
              <a:defRPr/>
            </a:pP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           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---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脑室型脑囊虫病</a:t>
            </a:r>
          </a:p>
        </p:txBody>
      </p:sp>
      <p:sp>
        <p:nvSpPr>
          <p:cNvPr id="4" name="矩形 3"/>
          <p:cNvSpPr/>
          <p:nvPr/>
        </p:nvSpPr>
        <p:spPr>
          <a:xfrm>
            <a:off x="899592" y="1772816"/>
            <a:ext cx="5616624" cy="1866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 MRI：</a:t>
            </a:r>
          </a:p>
          <a:p>
            <a:pPr lvl="1">
              <a:lnSpc>
                <a:spcPct val="150000"/>
              </a:lnSpc>
            </a:pP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-- 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由于脑室内囊虫的囊液蛋白含量高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   一般在</a:t>
            </a: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T1WI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或</a:t>
            </a: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T2WI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信号均高于脑脊液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 lvl="1">
              <a:lnSpc>
                <a:spcPct val="150000"/>
              </a:lnSpc>
            </a:pP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   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有时也能显示囊内头节</a:t>
            </a:r>
            <a:endParaRPr lang="zh-CN" altLang="en-US" sz="2000" b="1" dirty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789040"/>
            <a:ext cx="6154266" cy="2478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6000"/>
          </a:blip>
          <a:srcRect/>
          <a:stretch>
            <a:fillRect/>
          </a:stretch>
        </p:blipFill>
        <p:spPr bwMode="auto">
          <a:xfrm>
            <a:off x="251520" y="2492896"/>
            <a:ext cx="4528825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403648" y="3140968"/>
            <a:ext cx="3024336" cy="1737296"/>
            <a:chOff x="1610" y="1630"/>
            <a:chExt cx="2045" cy="1049"/>
          </a:xfrm>
        </p:grpSpPr>
        <p:sp>
          <p:nvSpPr>
            <p:cNvPr id="5125" name="Text Box 5"/>
            <p:cNvSpPr txBox="1">
              <a:spLocks noChangeArrowheads="1"/>
            </p:cNvSpPr>
            <p:nvPr/>
          </p:nvSpPr>
          <p:spPr bwMode="auto">
            <a:xfrm>
              <a:off x="2472" y="2446"/>
              <a:ext cx="10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zh-CN" altLang="en-US" b="1" dirty="0">
                  <a:latin typeface="宋体" pitchFamily="2" charset="-122"/>
                  <a:ea typeface="宋体" pitchFamily="2" charset="-122"/>
                </a:rPr>
                <a:t>第四脑室</a:t>
              </a:r>
            </a:p>
          </p:txBody>
        </p:sp>
        <p:sp>
          <p:nvSpPr>
            <p:cNvPr id="5126" name="Text Box 8"/>
            <p:cNvSpPr txBox="1">
              <a:spLocks noChangeArrowheads="1"/>
            </p:cNvSpPr>
            <p:nvPr/>
          </p:nvSpPr>
          <p:spPr bwMode="auto">
            <a:xfrm>
              <a:off x="1610" y="1993"/>
              <a:ext cx="1158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zh-CN" altLang="en-US" sz="1600" b="1" dirty="0">
                  <a:latin typeface="宋体" pitchFamily="2" charset="-122"/>
                  <a:ea typeface="宋体" pitchFamily="2" charset="-122"/>
                </a:rPr>
                <a:t>第三脑室</a:t>
              </a:r>
            </a:p>
          </p:txBody>
        </p:sp>
        <p:sp>
          <p:nvSpPr>
            <p:cNvPr id="5127" name="Text Box 9"/>
            <p:cNvSpPr txBox="1">
              <a:spLocks noChangeArrowheads="1"/>
            </p:cNvSpPr>
            <p:nvPr/>
          </p:nvSpPr>
          <p:spPr bwMode="auto">
            <a:xfrm>
              <a:off x="2517" y="2084"/>
              <a:ext cx="113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zh-CN" altLang="en-US" b="1" dirty="0">
                  <a:latin typeface="黑体" pitchFamily="49" charset="-122"/>
                </a:rPr>
                <a:t>中脑水管</a:t>
              </a:r>
              <a:r>
                <a:rPr lang="zh-CN" altLang="en-US" sz="2400" dirty="0">
                  <a:latin typeface="黑体" pitchFamily="49" charset="-122"/>
                </a:rPr>
                <a:t> </a:t>
              </a:r>
            </a:p>
          </p:txBody>
        </p:sp>
        <p:sp>
          <p:nvSpPr>
            <p:cNvPr id="5128" name="Text Box 11"/>
            <p:cNvSpPr txBox="1">
              <a:spLocks noChangeArrowheads="1"/>
            </p:cNvSpPr>
            <p:nvPr/>
          </p:nvSpPr>
          <p:spPr bwMode="auto">
            <a:xfrm>
              <a:off x="1791" y="1630"/>
              <a:ext cx="848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zh-CN" altLang="en-US" sz="1600" b="1" dirty="0">
                  <a:latin typeface="宋体" pitchFamily="2" charset="-122"/>
                  <a:ea typeface="宋体" pitchFamily="2" charset="-122"/>
                </a:rPr>
                <a:t>侧脑室</a:t>
              </a:r>
            </a:p>
          </p:txBody>
        </p:sp>
      </p:grpSp>
      <p:sp>
        <p:nvSpPr>
          <p:cNvPr id="5124" name="Rectangle 13"/>
          <p:cNvSpPr>
            <a:spLocks noChangeArrowheads="1"/>
          </p:cNvSpPr>
          <p:nvPr/>
        </p:nvSpPr>
        <p:spPr bwMode="auto">
          <a:xfrm>
            <a:off x="1547664" y="1484784"/>
            <a:ext cx="434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  脑室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系统铸型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187624" y="764704"/>
            <a:ext cx="533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l"/>
              <a:defRPr/>
            </a:pPr>
            <a:r>
              <a:rPr lang="en-US" altLang="zh-CN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  </a:t>
            </a:r>
            <a:r>
              <a:rPr lang="en-US" altLang="zh-CN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脑室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系统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解剖学</a:t>
            </a:r>
            <a:r>
              <a:rPr lang="zh-CN" alt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概述</a:t>
            </a:r>
            <a:endParaRPr lang="zh-CN" alt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10" name="Picture 10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564904"/>
            <a:ext cx="417646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71600" y="836712"/>
            <a:ext cx="712879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  <a:defRPr/>
            </a:pPr>
            <a:r>
              <a:rPr lang="zh-CN" alt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  脑室内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非肿瘤性囊肿</a:t>
            </a:r>
            <a:endParaRPr lang="en-US" altLang="zh-CN" sz="2800" b="1" dirty="0" smtClean="0">
              <a:latin typeface="宋体" pitchFamily="2" charset="-122"/>
              <a:ea typeface="宋体" pitchFamily="2" charset="-122"/>
            </a:endParaRPr>
          </a:p>
          <a:p>
            <a:pPr>
              <a:defRPr/>
            </a:pP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           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--- 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脑室型脑囊虫病</a:t>
            </a:r>
          </a:p>
        </p:txBody>
      </p:sp>
      <p:pic>
        <p:nvPicPr>
          <p:cNvPr id="9218" name="Picture 2" descr="http://n2.hdfimg.com/g2/M00/02/C2/pIYBAFIvgLCAC5r6AACEjkIVSIA72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132856"/>
            <a:ext cx="5524500" cy="374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www.sjnjcn.org/uploadfile/20101216478650625.jpg"/>
          <p:cNvPicPr>
            <a:picLocks noChangeAspect="1" noChangeArrowheads="1"/>
          </p:cNvPicPr>
          <p:nvPr/>
        </p:nvPicPr>
        <p:blipFill>
          <a:blip r:embed="rId2" cstate="print"/>
          <a:srcRect t="3589" b="1316"/>
          <a:stretch>
            <a:fillRect/>
          </a:stretch>
        </p:blipFill>
        <p:spPr bwMode="auto">
          <a:xfrm>
            <a:off x="1619672" y="2204864"/>
            <a:ext cx="3168352" cy="3816424"/>
          </a:xfrm>
          <a:prstGeom prst="rect">
            <a:avLst/>
          </a:prstGeom>
          <a:noFill/>
        </p:spPr>
      </p:pic>
      <p:sp>
        <p:nvSpPr>
          <p:cNvPr id="3" name="矩形 2"/>
          <p:cNvSpPr/>
          <p:nvPr/>
        </p:nvSpPr>
        <p:spPr>
          <a:xfrm>
            <a:off x="971600" y="836712"/>
            <a:ext cx="712879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  <a:defRPr/>
            </a:pPr>
            <a:r>
              <a:rPr lang="zh-CN" alt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  脑室内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非肿瘤性囊肿</a:t>
            </a:r>
            <a:endParaRPr lang="en-US" altLang="zh-CN" sz="2800" b="1" dirty="0" smtClean="0">
              <a:latin typeface="宋体" pitchFamily="2" charset="-122"/>
              <a:ea typeface="宋体" pitchFamily="2" charset="-122"/>
            </a:endParaRPr>
          </a:p>
          <a:p>
            <a:pPr>
              <a:defRPr/>
            </a:pP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           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--- 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脑室型脑囊虫病</a:t>
            </a:r>
          </a:p>
        </p:txBody>
      </p:sp>
      <p:pic>
        <p:nvPicPr>
          <p:cNvPr id="1026" name="Picture 2" descr="D:\My Documents\ns1\DSC_0005_conew1.jpg"/>
          <p:cNvPicPr>
            <a:picLocks noChangeAspect="1" noChangeArrowheads="1"/>
          </p:cNvPicPr>
          <p:nvPr/>
        </p:nvPicPr>
        <p:blipFill>
          <a:blip r:embed="rId3" cstate="print"/>
          <a:srcRect l="-12121"/>
          <a:stretch>
            <a:fillRect/>
          </a:stretch>
        </p:blipFill>
        <p:spPr bwMode="auto">
          <a:xfrm>
            <a:off x="4788024" y="1916832"/>
            <a:ext cx="3240360" cy="4941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91680" y="1988840"/>
            <a:ext cx="5166320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                                  </a:t>
            </a:r>
            <a:endParaRPr lang="en-US" altLang="zh-CN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 皮样囊肿</a:t>
            </a:r>
            <a:endParaRPr lang="en-US" altLang="zh-CN" sz="24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表皮样囊肿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1331640" y="1052736"/>
            <a:ext cx="370005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l"/>
              <a:defRPr/>
            </a:pPr>
            <a:r>
              <a:rPr lang="zh-CN" alt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  脑室内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肿瘤性囊肿</a:t>
            </a:r>
            <a:endParaRPr lang="en-US" altLang="zh-CN" sz="2800" b="1" dirty="0" smtClean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43608" y="980728"/>
            <a:ext cx="712879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  <a:defRPr/>
            </a:pPr>
            <a:r>
              <a:rPr lang="zh-CN" alt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  脑室内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肿瘤性囊肿</a:t>
            </a:r>
            <a:endParaRPr lang="en-US" altLang="zh-CN" sz="2800" b="1" dirty="0" smtClean="0">
              <a:latin typeface="宋体" pitchFamily="2" charset="-122"/>
              <a:ea typeface="宋体" pitchFamily="2" charset="-122"/>
            </a:endParaRPr>
          </a:p>
          <a:p>
            <a:pPr>
              <a:defRPr/>
            </a:pP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           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--- 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皮样囊肿</a:t>
            </a:r>
          </a:p>
        </p:txBody>
      </p:sp>
      <p:sp>
        <p:nvSpPr>
          <p:cNvPr id="5" name="矩形 4"/>
          <p:cNvSpPr/>
          <p:nvPr/>
        </p:nvSpPr>
        <p:spPr>
          <a:xfrm>
            <a:off x="1259632" y="2564904"/>
            <a:ext cx="5950668" cy="27084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  皮样囊肿</a:t>
            </a: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(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囊性畸胎瘤</a:t>
            </a: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)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属先天性错构瘤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000" dirty="0" smtClean="0"/>
              <a:t>    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囊肿为单房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  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囊壁较厚（类似皮肤结构）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000" dirty="0" smtClean="0"/>
              <a:t>    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囊腔内可见皮脂、上皮碎屑、毛发和较黏稠液体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  脑室内皮样囊肿好发于四脑室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endParaRPr lang="zh-CN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71600" y="836712"/>
            <a:ext cx="712879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  <a:defRPr/>
            </a:pPr>
            <a:r>
              <a:rPr lang="zh-CN" alt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  脑室内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肿瘤性囊肿</a:t>
            </a:r>
            <a:endParaRPr lang="en-US" altLang="zh-CN" sz="2800" b="1" dirty="0" smtClean="0">
              <a:latin typeface="宋体" pitchFamily="2" charset="-122"/>
              <a:ea typeface="宋体" pitchFamily="2" charset="-122"/>
            </a:endParaRPr>
          </a:p>
          <a:p>
            <a:pPr>
              <a:defRPr/>
            </a:pP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           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--- 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皮样囊肿</a:t>
            </a:r>
          </a:p>
        </p:txBody>
      </p:sp>
      <p:sp>
        <p:nvSpPr>
          <p:cNvPr id="3" name="矩形 2"/>
          <p:cNvSpPr/>
          <p:nvPr/>
        </p:nvSpPr>
        <p:spPr>
          <a:xfrm>
            <a:off x="1403648" y="1988840"/>
            <a:ext cx="3443571" cy="50783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b="1" dirty="0" smtClean="0">
                <a:latin typeface="宋体" pitchFamily="2" charset="-122"/>
                <a:ea typeface="宋体" pitchFamily="2" charset="-122"/>
              </a:rPr>
              <a:t>  CT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及</a:t>
            </a:r>
            <a:r>
              <a:rPr lang="en-US" altLang="zh-CN" b="1" dirty="0" smtClean="0">
                <a:latin typeface="宋体" pitchFamily="2" charset="-122"/>
                <a:ea typeface="宋体" pitchFamily="2" charset="-122"/>
              </a:rPr>
              <a:t>MR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表现：</a:t>
            </a:r>
            <a:endParaRPr lang="en-US" altLang="zh-CN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宋体" pitchFamily="2" charset="-122"/>
                <a:ea typeface="宋体" pitchFamily="2" charset="-122"/>
              </a:rPr>
              <a:t>   -- 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四脑室囊状扩大</a:t>
            </a:r>
            <a:endParaRPr lang="en-US" altLang="zh-CN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   </a:t>
            </a:r>
            <a:r>
              <a:rPr lang="en-US" altLang="zh-CN" b="1" dirty="0" smtClean="0">
                <a:latin typeface="宋体" pitchFamily="2" charset="-122"/>
                <a:ea typeface="宋体" pitchFamily="2" charset="-122"/>
              </a:rPr>
              <a:t>-- 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囊肿内含有较多液性脂肪</a:t>
            </a:r>
            <a:endParaRPr lang="en-US" altLang="zh-CN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宋体" pitchFamily="2" charset="-122"/>
                <a:ea typeface="宋体" pitchFamily="2" charset="-122"/>
              </a:rPr>
              <a:t>      - CT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呈均质很低密度</a:t>
            </a:r>
            <a:endParaRPr lang="en-US" altLang="zh-CN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宋体" pitchFamily="2" charset="-122"/>
                <a:ea typeface="宋体" pitchFamily="2" charset="-122"/>
              </a:rPr>
              <a:t>      - MRI T1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、</a:t>
            </a:r>
            <a:r>
              <a:rPr lang="en-US" altLang="zh-CN" b="1" dirty="0" smtClean="0">
                <a:latin typeface="宋体" pitchFamily="2" charset="-122"/>
                <a:ea typeface="宋体" pitchFamily="2" charset="-122"/>
              </a:rPr>
              <a:t>T2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为高信号</a:t>
            </a:r>
            <a:endParaRPr lang="en-US" altLang="zh-CN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宋体" pitchFamily="2" charset="-122"/>
                <a:ea typeface="宋体" pitchFamily="2" charset="-122"/>
              </a:rPr>
              <a:t>   -- 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囊肿内含有多种混合成分</a:t>
            </a:r>
            <a:endParaRPr lang="en-US" altLang="zh-CN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宋体" pitchFamily="2" charset="-122"/>
                <a:ea typeface="宋体" pitchFamily="2" charset="-122"/>
              </a:rPr>
              <a:t>      - CT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呈不均质低密度</a:t>
            </a:r>
            <a:endParaRPr lang="en-US" altLang="zh-CN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宋体" pitchFamily="2" charset="-122"/>
                <a:ea typeface="宋体" pitchFamily="2" charset="-122"/>
              </a:rPr>
              <a:t>      - MRI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呈不均质信号</a:t>
            </a:r>
            <a:endParaRPr lang="en-US" altLang="zh-CN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宋体" pitchFamily="2" charset="-122"/>
                <a:ea typeface="宋体" pitchFamily="2" charset="-122"/>
              </a:rPr>
              <a:t>   -- 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囊壁因含脂肪呈高信号</a:t>
            </a:r>
            <a:endParaRPr lang="en-US" altLang="zh-CN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宋体" pitchFamily="2" charset="-122"/>
                <a:ea typeface="宋体" pitchFamily="2" charset="-122"/>
              </a:rPr>
              <a:t>   -- 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增强扫描囊壁不强化</a:t>
            </a:r>
            <a:endParaRPr lang="en-US" altLang="zh-CN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AutoShape 2" descr="c:\documents and settings\administrator\application data\360se6\User Data\temp\dPPIGHN*GAAA&amp;bo=gAJVAwAAAAABAPM!&amp;rf=viewer_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8852" name="AutoShape 4" descr="c:\documents and settings\administrator\application data\360se6\User Data\temp\dPPIGHN*GAAA&amp;bo=gAJVAwAAAAABAPM!&amp;rf=viewer_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8854" name="AutoShape 6" descr="c:\documents and settings\administrator\application data\360se6\User Data\temp\dPPIGHN*GAAA&amp;bo=gAJVAwAAAAABAPM!&amp;rf=viewer_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78855" name="Picture 7" descr="D:\My Documents\ns\psb (31).jpg"/>
          <p:cNvPicPr>
            <a:picLocks noChangeAspect="1" noChangeArrowheads="1"/>
          </p:cNvPicPr>
          <p:nvPr/>
        </p:nvPicPr>
        <p:blipFill>
          <a:blip r:embed="rId2" cstate="print">
            <a:grayscl/>
            <a:lum bright="-10000"/>
          </a:blip>
          <a:srcRect l="18166" t="11020" r="23081" b="52770"/>
          <a:stretch>
            <a:fillRect/>
          </a:stretch>
        </p:blipFill>
        <p:spPr bwMode="auto">
          <a:xfrm rot="16200000">
            <a:off x="1778691" y="2651912"/>
            <a:ext cx="3168352" cy="2706301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971600" y="836712"/>
            <a:ext cx="712879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  <a:defRPr/>
            </a:pPr>
            <a:r>
              <a:rPr lang="zh-CN" alt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  脑室内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肿瘤性囊肿</a:t>
            </a:r>
            <a:endParaRPr lang="en-US" altLang="zh-CN" sz="2800" b="1" dirty="0" smtClean="0">
              <a:latin typeface="宋体" pitchFamily="2" charset="-122"/>
              <a:ea typeface="宋体" pitchFamily="2" charset="-122"/>
            </a:endParaRPr>
          </a:p>
          <a:p>
            <a:pPr>
              <a:defRPr/>
            </a:pP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           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--- 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皮样囊肿</a:t>
            </a:r>
          </a:p>
        </p:txBody>
      </p:sp>
      <p:sp>
        <p:nvSpPr>
          <p:cNvPr id="8" name="矩形 7"/>
          <p:cNvSpPr/>
          <p:nvPr/>
        </p:nvSpPr>
        <p:spPr>
          <a:xfrm>
            <a:off x="5364088" y="3140968"/>
            <a:ext cx="1811714" cy="1338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四脑室囊状扩大</a:t>
            </a:r>
            <a:endParaRPr lang="en-US" altLang="zh-CN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囊壁不规则钙化</a:t>
            </a:r>
            <a:endParaRPr lang="en-US" altLang="zh-CN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5364088" y="4077072"/>
            <a:ext cx="2276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囊肿呈均质很低密度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c:\documents and settings\administrator\application data\360se6\User Data\temp\dPWxfnJsGwAA&amp;bo=gAJVAwAAAAABAPM!&amp;rf=viewer_4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12544" t="7976" r="26031" b="8714"/>
          <a:stretch>
            <a:fillRect/>
          </a:stretch>
        </p:blipFill>
        <p:spPr bwMode="auto">
          <a:xfrm rot="16200000">
            <a:off x="1840293" y="1912236"/>
            <a:ext cx="2151047" cy="3888432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1187624" y="908720"/>
            <a:ext cx="712879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  <a:defRPr/>
            </a:pPr>
            <a:r>
              <a:rPr lang="zh-CN" alt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  脑室内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肿瘤性囊肿</a:t>
            </a:r>
            <a:endParaRPr lang="en-US" altLang="zh-CN" sz="2800" b="1" dirty="0" smtClean="0">
              <a:latin typeface="宋体" pitchFamily="2" charset="-122"/>
              <a:ea typeface="宋体" pitchFamily="2" charset="-122"/>
            </a:endParaRPr>
          </a:p>
          <a:p>
            <a:pPr>
              <a:defRPr/>
            </a:pP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           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--- 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皮样囊肿</a:t>
            </a:r>
          </a:p>
        </p:txBody>
      </p:sp>
      <p:pic>
        <p:nvPicPr>
          <p:cNvPr id="6" name="Picture 7" descr="D:\My Documents\ns\psb (31)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26559" t="48805" r="20983" b="12774"/>
          <a:stretch>
            <a:fillRect/>
          </a:stretch>
        </p:blipFill>
        <p:spPr bwMode="auto">
          <a:xfrm rot="16200000">
            <a:off x="4767223" y="2808131"/>
            <a:ext cx="2232247" cy="2033825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1043608" y="5229200"/>
            <a:ext cx="2509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囊壁因含脂肪呈高信号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71600" y="836712"/>
            <a:ext cx="712879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  <a:defRPr/>
            </a:pPr>
            <a:r>
              <a:rPr lang="zh-CN" alt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  脑室内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肿瘤性囊肿</a:t>
            </a:r>
            <a:endParaRPr lang="en-US" altLang="zh-CN" sz="2800" b="1" dirty="0" smtClean="0">
              <a:latin typeface="宋体" pitchFamily="2" charset="-122"/>
              <a:ea typeface="宋体" pitchFamily="2" charset="-122"/>
            </a:endParaRPr>
          </a:p>
          <a:p>
            <a:pPr>
              <a:defRPr/>
            </a:pP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           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--- 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表皮样囊肿</a:t>
            </a:r>
          </a:p>
        </p:txBody>
      </p:sp>
      <p:sp>
        <p:nvSpPr>
          <p:cNvPr id="3" name="矩形 2"/>
          <p:cNvSpPr/>
          <p:nvPr/>
        </p:nvSpPr>
        <p:spPr>
          <a:xfrm>
            <a:off x="1475656" y="1988840"/>
            <a:ext cx="4972836" cy="33239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  表皮样囊肿亦称胆脂瘤或珍珠瘤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  源于异位胚胎残余的外胚层组织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  脑室表皮样囊肿常见于第四脑室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                 偶见于侧脑室、三脑室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  CT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平扫呈囊肿呈脑脊液样或低或高密度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  MR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：</a:t>
            </a: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T1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高于脑脊液信号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       T2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呈很高信号</a:t>
            </a:r>
            <a:endParaRPr lang="zh-CN" altLang="en-US" sz="2000" b="1" dirty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D:\My Documents\ns\psb (5)_conew1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4444" r="51111" b="15168"/>
          <a:stretch>
            <a:fillRect/>
          </a:stretch>
        </p:blipFill>
        <p:spPr bwMode="auto">
          <a:xfrm>
            <a:off x="1619672" y="2348880"/>
            <a:ext cx="1800200" cy="3744416"/>
          </a:xfrm>
          <a:prstGeom prst="rect">
            <a:avLst/>
          </a:prstGeom>
          <a:noFill/>
        </p:spPr>
      </p:pic>
      <p:sp>
        <p:nvSpPr>
          <p:cNvPr id="3" name="矩形 2"/>
          <p:cNvSpPr/>
          <p:nvPr/>
        </p:nvSpPr>
        <p:spPr>
          <a:xfrm>
            <a:off x="971600" y="836712"/>
            <a:ext cx="712879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  <a:defRPr/>
            </a:pPr>
            <a:r>
              <a:rPr lang="zh-CN" alt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  脑室内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肿瘤性囊肿</a:t>
            </a:r>
            <a:endParaRPr lang="en-US" altLang="zh-CN" sz="2800" b="1" dirty="0" smtClean="0">
              <a:latin typeface="宋体" pitchFamily="2" charset="-122"/>
              <a:ea typeface="宋体" pitchFamily="2" charset="-122"/>
            </a:endParaRPr>
          </a:p>
          <a:p>
            <a:pPr>
              <a:defRPr/>
            </a:pP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           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--- 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表皮样囊肿</a:t>
            </a:r>
          </a:p>
        </p:txBody>
      </p:sp>
      <p:pic>
        <p:nvPicPr>
          <p:cNvPr id="4" name="Picture 2" descr="D:\My Documents\ns\psb (5)_conew1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53333" t="8317" r="4444" b="61742"/>
          <a:stretch>
            <a:fillRect/>
          </a:stretch>
        </p:blipFill>
        <p:spPr bwMode="auto">
          <a:xfrm>
            <a:off x="3419873" y="2348881"/>
            <a:ext cx="1800199" cy="1910106"/>
          </a:xfrm>
          <a:prstGeom prst="rect">
            <a:avLst/>
          </a:prstGeom>
          <a:noFill/>
        </p:spPr>
      </p:pic>
      <p:pic>
        <p:nvPicPr>
          <p:cNvPr id="5" name="Picture 2" descr="D:\My Documents\ns\psb (5)_conew1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48889" t="43248" r="4444" b="15168"/>
          <a:stretch>
            <a:fillRect/>
          </a:stretch>
        </p:blipFill>
        <p:spPr bwMode="auto">
          <a:xfrm>
            <a:off x="3419872" y="4293096"/>
            <a:ext cx="1800200" cy="1800200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5436096" y="3717032"/>
            <a:ext cx="2044149" cy="8583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三脑室表皮样囊肿</a:t>
            </a:r>
            <a:endParaRPr lang="en-US" altLang="zh-CN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b="1" dirty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71600" y="836712"/>
            <a:ext cx="712879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  <a:defRPr/>
            </a:pPr>
            <a:r>
              <a:rPr lang="zh-CN" alt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  脑室内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肿瘤性囊肿</a:t>
            </a:r>
            <a:endParaRPr lang="en-US" altLang="zh-CN" sz="2800" b="1" dirty="0" smtClean="0">
              <a:latin typeface="宋体" pitchFamily="2" charset="-122"/>
              <a:ea typeface="宋体" pitchFamily="2" charset="-122"/>
            </a:endParaRPr>
          </a:p>
          <a:p>
            <a:pPr>
              <a:defRPr/>
            </a:pP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           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--- 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表皮样囊肿</a:t>
            </a:r>
          </a:p>
        </p:txBody>
      </p:sp>
      <p:pic>
        <p:nvPicPr>
          <p:cNvPr id="63489" name="Picture 1"/>
          <p:cNvPicPr>
            <a:picLocks noChangeAspect="1" noChangeArrowheads="1"/>
          </p:cNvPicPr>
          <p:nvPr/>
        </p:nvPicPr>
        <p:blipFill>
          <a:blip r:embed="rId3" cstate="print"/>
          <a:srcRect r="17914" b="35022"/>
          <a:stretch>
            <a:fillRect/>
          </a:stretch>
        </p:blipFill>
        <p:spPr bwMode="auto">
          <a:xfrm>
            <a:off x="1331640" y="2564904"/>
            <a:ext cx="5984665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1331640" y="5157192"/>
            <a:ext cx="204414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四脑室表皮样囊肿</a:t>
            </a:r>
            <a:endParaRPr lang="en-US" altLang="zh-CN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b="1" dirty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zssj03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 t="15941" b="18846"/>
          <a:stretch>
            <a:fillRect/>
          </a:stretch>
        </p:blipFill>
        <p:spPr>
          <a:xfrm>
            <a:off x="1403648" y="2132856"/>
            <a:ext cx="5904656" cy="3849975"/>
          </a:xfrm>
          <a:noFill/>
          <a:ln/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187624" y="836712"/>
            <a:ext cx="533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l"/>
              <a:defRPr/>
            </a:pPr>
            <a:r>
              <a:rPr lang="en-US" altLang="zh-CN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  </a:t>
            </a:r>
            <a:r>
              <a:rPr lang="en-US" altLang="zh-CN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脑室解剖学</a:t>
            </a:r>
            <a:r>
              <a:rPr lang="zh-CN" alt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概述</a:t>
            </a:r>
            <a:endParaRPr lang="zh-CN" alt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1547664" y="1484784"/>
            <a:ext cx="434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  脑室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系统铸型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15616" y="1052736"/>
            <a:ext cx="712879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  <a:defRPr/>
            </a:pPr>
            <a:r>
              <a:rPr lang="zh-CN" alt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  脑室内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肿瘤性囊肿</a:t>
            </a:r>
            <a:endParaRPr lang="en-US" altLang="zh-CN" sz="2800" b="1" dirty="0" smtClean="0">
              <a:latin typeface="宋体" pitchFamily="2" charset="-122"/>
              <a:ea typeface="宋体" pitchFamily="2" charset="-122"/>
            </a:endParaRPr>
          </a:p>
          <a:p>
            <a:pPr>
              <a:defRPr/>
            </a:pP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           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--- 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表皮样囊肿</a:t>
            </a:r>
          </a:p>
        </p:txBody>
      </p:sp>
      <p:pic>
        <p:nvPicPr>
          <p:cNvPr id="83970" name="Picture 2" descr="D:\My Documents\ns\psb (1)_conew1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212" t="48569" r="50801"/>
          <a:stretch>
            <a:fillRect/>
          </a:stretch>
        </p:blipFill>
        <p:spPr bwMode="auto">
          <a:xfrm>
            <a:off x="4499992" y="2780928"/>
            <a:ext cx="1800200" cy="2122594"/>
          </a:xfrm>
          <a:prstGeom prst="rect">
            <a:avLst/>
          </a:prstGeom>
          <a:noFill/>
        </p:spPr>
      </p:pic>
      <p:sp>
        <p:nvSpPr>
          <p:cNvPr id="4" name="矩形 3"/>
          <p:cNvSpPr/>
          <p:nvPr/>
        </p:nvSpPr>
        <p:spPr>
          <a:xfrm>
            <a:off x="539552" y="5085184"/>
            <a:ext cx="204414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四脑室表皮样囊肿</a:t>
            </a:r>
            <a:endParaRPr lang="en-US" altLang="zh-CN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b="1" dirty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5" name="Picture 2" descr="D:\My Documents\ns\psb (1)_conew1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3489" t="3334" r="48987" b="57893"/>
          <a:stretch>
            <a:fillRect/>
          </a:stretch>
        </p:blipFill>
        <p:spPr bwMode="auto">
          <a:xfrm>
            <a:off x="2555776" y="2780928"/>
            <a:ext cx="2088232" cy="2160240"/>
          </a:xfrm>
          <a:prstGeom prst="rect">
            <a:avLst/>
          </a:prstGeom>
          <a:noFill/>
        </p:spPr>
      </p:pic>
      <p:pic>
        <p:nvPicPr>
          <p:cNvPr id="6" name="Picture 2" descr="D:\My Documents\ns\psb (1)_conew1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52827" t="3334" b="52045"/>
          <a:stretch>
            <a:fillRect/>
          </a:stretch>
        </p:blipFill>
        <p:spPr bwMode="auto">
          <a:xfrm>
            <a:off x="539552" y="2780928"/>
            <a:ext cx="2016224" cy="2141828"/>
          </a:xfrm>
          <a:prstGeom prst="rect">
            <a:avLst/>
          </a:prstGeom>
          <a:noFill/>
        </p:spPr>
      </p:pic>
      <p:pic>
        <p:nvPicPr>
          <p:cNvPr id="7" name="Picture 2" descr="D:\My Documents\ns\psb (1)_conew1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52827" t="48569"/>
          <a:stretch>
            <a:fillRect/>
          </a:stretch>
        </p:blipFill>
        <p:spPr bwMode="auto">
          <a:xfrm>
            <a:off x="6372200" y="2780928"/>
            <a:ext cx="1728192" cy="21160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115616" y="332656"/>
            <a:ext cx="712879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  <a:defRPr/>
            </a:pPr>
            <a:r>
              <a:rPr lang="zh-CN" alt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  脑室内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肿瘤性囊肿</a:t>
            </a:r>
            <a:endParaRPr lang="en-US" altLang="zh-CN" sz="2800" b="1" dirty="0" smtClean="0">
              <a:latin typeface="宋体" pitchFamily="2" charset="-122"/>
              <a:ea typeface="宋体" pitchFamily="2" charset="-122"/>
            </a:endParaRPr>
          </a:p>
          <a:p>
            <a:pPr>
              <a:defRPr/>
            </a:pP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           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--- 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表皮样囊肿</a:t>
            </a:r>
            <a:endParaRPr lang="zh-CN" altLang="en-US" sz="2400" dirty="0" smtClean="0"/>
          </a:p>
          <a:p>
            <a:pPr>
              <a:defRPr/>
            </a:pPr>
            <a:endParaRPr lang="zh-CN" altLang="en-US" sz="2400" b="1" dirty="0" smtClean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348880"/>
            <a:ext cx="7812360" cy="212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827584" y="4797152"/>
            <a:ext cx="6840760" cy="1273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影像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上为囊性肿瘤伴实性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结节</a:t>
            </a:r>
            <a:endParaRPr lang="en-US" altLang="zh-CN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很多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病例可见观察到流空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信号</a:t>
            </a:r>
            <a:endParaRPr lang="en-US" altLang="zh-CN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增强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后结节明显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强化</a:t>
            </a:r>
            <a:endParaRPr lang="zh-CN" altLang="en-US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187624" y="1628800"/>
            <a:ext cx="3741737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000" b="1" dirty="0" smtClean="0">
                <a:solidFill>
                  <a:schemeClr val="tx2"/>
                </a:solidFill>
                <a:latin typeface="宋体" pitchFamily="2" charset="-122"/>
                <a:ea typeface="宋体" pitchFamily="2" charset="-122"/>
              </a:rPr>
              <a:t>鉴别诊断</a:t>
            </a:r>
            <a:r>
              <a:rPr lang="zh-CN" altLang="en-US" sz="2000" b="1" dirty="0" smtClean="0">
                <a:solidFill>
                  <a:schemeClr val="tx2"/>
                </a:solidFill>
                <a:latin typeface="宋体" pitchFamily="2" charset="-122"/>
                <a:ea typeface="宋体" pitchFamily="2" charset="-122"/>
              </a:rPr>
              <a:t>：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血管母细胞瘤</a:t>
            </a:r>
            <a:endParaRPr lang="zh-CN" altLang="en-US" sz="2000" b="1" dirty="0">
              <a:solidFill>
                <a:schemeClr val="tx2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476375" y="2349500"/>
            <a:ext cx="594042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1" lang="en-US" altLang="zh-CN" sz="6600" b="1">
                <a:latin typeface="Script MT Bold"/>
                <a:cs typeface="Arial" charset="0"/>
              </a:rPr>
              <a:t>Thank You </a:t>
            </a:r>
            <a:r>
              <a:rPr kumimoji="1" lang="en-US" altLang="zh-CN" sz="6600" b="1">
                <a:latin typeface="Times New Roman" pitchFamily="18" charset="0"/>
                <a:cs typeface="Arial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043608" y="1628800"/>
            <a:ext cx="6370960" cy="4177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5461" name="Text Box 5"/>
          <p:cNvSpPr txBox="1">
            <a:spLocks noChangeArrowheads="1"/>
          </p:cNvSpPr>
          <p:nvPr/>
        </p:nvSpPr>
        <p:spPr bwMode="auto">
          <a:xfrm>
            <a:off x="3419872" y="2564904"/>
            <a:ext cx="134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zh-CN" altLang="en-US" sz="2400" dirty="0">
                <a:latin typeface="黑体" pitchFamily="49" charset="-122"/>
              </a:rPr>
              <a:t>中央部</a:t>
            </a:r>
          </a:p>
        </p:txBody>
      </p:sp>
      <p:sp>
        <p:nvSpPr>
          <p:cNvPr id="275462" name="Text Box 6"/>
          <p:cNvSpPr txBox="1">
            <a:spLocks noChangeArrowheads="1"/>
          </p:cNvSpPr>
          <p:nvPr/>
        </p:nvSpPr>
        <p:spPr bwMode="auto">
          <a:xfrm>
            <a:off x="1979712" y="2420888"/>
            <a:ext cx="134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zh-CN" altLang="en-US" sz="2400" dirty="0">
                <a:latin typeface="黑体" pitchFamily="49" charset="-122"/>
              </a:rPr>
              <a:t>上角</a:t>
            </a:r>
          </a:p>
        </p:txBody>
      </p:sp>
      <p:sp>
        <p:nvSpPr>
          <p:cNvPr id="275463" name="Text Box 7"/>
          <p:cNvSpPr txBox="1">
            <a:spLocks noChangeArrowheads="1"/>
          </p:cNvSpPr>
          <p:nvPr/>
        </p:nvSpPr>
        <p:spPr bwMode="auto">
          <a:xfrm>
            <a:off x="3347864" y="3933056"/>
            <a:ext cx="134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zh-CN" altLang="en-US" sz="2400" dirty="0">
                <a:latin typeface="黑体" pitchFamily="49" charset="-122"/>
              </a:rPr>
              <a:t>下角</a:t>
            </a:r>
          </a:p>
        </p:txBody>
      </p:sp>
      <p:sp>
        <p:nvSpPr>
          <p:cNvPr id="275464" name="Text Box 8"/>
          <p:cNvSpPr txBox="1">
            <a:spLocks noChangeArrowheads="1"/>
          </p:cNvSpPr>
          <p:nvPr/>
        </p:nvSpPr>
        <p:spPr bwMode="auto">
          <a:xfrm>
            <a:off x="4716016" y="3284984"/>
            <a:ext cx="134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zh-CN" altLang="en-US" sz="2400" dirty="0">
                <a:latin typeface="黑体" pitchFamily="49" charset="-122"/>
              </a:rPr>
              <a:t>后角</a:t>
            </a: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1547664" y="1484784"/>
            <a:ext cx="434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  侧脑室铸型</a:t>
            </a:r>
            <a:endParaRPr lang="zh-CN" altLang="en-US" sz="24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187624" y="764704"/>
            <a:ext cx="533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l"/>
              <a:defRPr/>
            </a:pPr>
            <a:r>
              <a:rPr lang="en-US" altLang="zh-CN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  </a:t>
            </a:r>
            <a:r>
              <a:rPr lang="en-US" altLang="zh-CN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脑室解剖学</a:t>
            </a:r>
            <a:r>
              <a:rPr lang="zh-CN" alt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概述</a:t>
            </a:r>
            <a:endParaRPr lang="zh-CN" alt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355976" y="3284984"/>
            <a:ext cx="881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三角区</a:t>
            </a:r>
            <a:endParaRPr lang="zh-CN" altLang="en-US" b="1" dirty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5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75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75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75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61" grpId="0" autoUpdateAnimBg="0"/>
      <p:bldP spid="275462" grpId="0" autoUpdateAnimBg="0"/>
      <p:bldP spid="275463" grpId="0" autoUpdateAnimBg="0"/>
      <p:bldP spid="27546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187624" y="764704"/>
            <a:ext cx="533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l"/>
              <a:defRPr/>
            </a:pPr>
            <a:r>
              <a:rPr lang="en-US" altLang="zh-CN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  </a:t>
            </a:r>
            <a:r>
              <a:rPr lang="en-US" altLang="zh-CN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脑室解剖学</a:t>
            </a:r>
            <a:r>
              <a:rPr lang="zh-CN" alt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概述</a:t>
            </a:r>
            <a:endParaRPr lang="zh-CN" alt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47664" y="1556792"/>
            <a:ext cx="27687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  脑脊液</a:t>
            </a:r>
            <a:r>
              <a:rPr kumimoji="1" lang="zh-CN" altLang="en-US" sz="2400" b="1" dirty="0" smtClean="0">
                <a:latin typeface="宋体" pitchFamily="2" charset="-122"/>
                <a:ea typeface="宋体" pitchFamily="2" charset="-122"/>
              </a:rPr>
              <a:t>循环途径</a:t>
            </a:r>
            <a:endParaRPr lang="zh-CN" altLang="en-US" sz="24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99592" y="2276873"/>
            <a:ext cx="7034298" cy="40011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侧脑室脉络丛      第三脑室脉络丛       第四脑室脉络丛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03848" y="2708920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 dirty="0" smtClean="0">
                <a:solidFill>
                  <a:schemeClr val="bg1"/>
                </a:solidFill>
              </a:rPr>
              <a:t>CSF</a:t>
            </a:r>
            <a:endParaRPr lang="en-US" altLang="zh-CN" b="1" dirty="0">
              <a:solidFill>
                <a:schemeClr val="bg1"/>
              </a:solidFill>
            </a:endParaRPr>
          </a:p>
        </p:txBody>
      </p:sp>
      <p:sp>
        <p:nvSpPr>
          <p:cNvPr id="7" name="下箭头 6"/>
          <p:cNvSpPr/>
          <p:nvPr/>
        </p:nvSpPr>
        <p:spPr>
          <a:xfrm>
            <a:off x="3923928" y="2708920"/>
            <a:ext cx="28803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899592" y="2708920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 dirty="0" smtClean="0">
                <a:solidFill>
                  <a:schemeClr val="bg1"/>
                </a:solidFill>
              </a:rPr>
              <a:t>CSF</a:t>
            </a:r>
            <a:endParaRPr lang="en-US" altLang="zh-CN" b="1" dirty="0">
              <a:solidFill>
                <a:schemeClr val="bg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6012160" y="2708920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 dirty="0" smtClean="0">
                <a:solidFill>
                  <a:schemeClr val="bg1"/>
                </a:solidFill>
              </a:rPr>
              <a:t>CSF</a:t>
            </a:r>
            <a:endParaRPr lang="en-US" altLang="zh-CN" b="1" dirty="0">
              <a:solidFill>
                <a:schemeClr val="bg1"/>
              </a:solidFill>
            </a:endParaRPr>
          </a:p>
        </p:txBody>
      </p:sp>
      <p:sp>
        <p:nvSpPr>
          <p:cNvPr id="10" name="下箭头 9"/>
          <p:cNvSpPr/>
          <p:nvPr/>
        </p:nvSpPr>
        <p:spPr>
          <a:xfrm>
            <a:off x="1619672" y="2708920"/>
            <a:ext cx="360040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下箭头 10"/>
          <p:cNvSpPr/>
          <p:nvPr/>
        </p:nvSpPr>
        <p:spPr>
          <a:xfrm>
            <a:off x="6588224" y="2708920"/>
            <a:ext cx="36004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971600" y="3429000"/>
            <a:ext cx="7034298" cy="40011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侧脑室            第三脑室              第四脑室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  <p:sp>
        <p:nvSpPr>
          <p:cNvPr id="13" name="右箭头 12"/>
          <p:cNvSpPr/>
          <p:nvPr/>
        </p:nvSpPr>
        <p:spPr>
          <a:xfrm>
            <a:off x="1979712" y="3573016"/>
            <a:ext cx="936104" cy="196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右箭头 13"/>
          <p:cNvSpPr/>
          <p:nvPr/>
        </p:nvSpPr>
        <p:spPr>
          <a:xfrm>
            <a:off x="4644008" y="3573016"/>
            <a:ext cx="1080120" cy="196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907704" y="3429000"/>
            <a:ext cx="881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kumimoji="1" lang="zh-CN" altLang="en-US" b="1" dirty="0" smtClean="0">
                <a:solidFill>
                  <a:srgbClr val="FFFF00"/>
                </a:solidFill>
                <a:latin typeface="Times New Roman" pitchFamily="18" charset="0"/>
                <a:ea typeface="黑体" pitchFamily="49" charset="-122"/>
              </a:rPr>
              <a:t>室间孔</a:t>
            </a:r>
            <a:endParaRPr kumimoji="1" lang="zh-CN" altLang="en-US" b="1" dirty="0">
              <a:solidFill>
                <a:srgbClr val="FFFF00"/>
              </a:solidFill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499992" y="3429000"/>
            <a:ext cx="1229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b="1" dirty="0" smtClean="0">
                <a:solidFill>
                  <a:srgbClr val="FFFF00"/>
                </a:solidFill>
                <a:latin typeface="Times New Roman" pitchFamily="18" charset="0"/>
                <a:ea typeface="黑体" pitchFamily="49" charset="-122"/>
              </a:rPr>
              <a:t>  中脑水管</a:t>
            </a:r>
            <a:endParaRPr lang="zh-CN" altLang="en-US" dirty="0"/>
          </a:p>
        </p:txBody>
      </p:sp>
      <p:sp>
        <p:nvSpPr>
          <p:cNvPr id="17" name="下箭头 16"/>
          <p:cNvSpPr/>
          <p:nvPr/>
        </p:nvSpPr>
        <p:spPr>
          <a:xfrm>
            <a:off x="6588224" y="3861048"/>
            <a:ext cx="36004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6084168" y="4509120"/>
            <a:ext cx="1733167" cy="40011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蛛网膜下腔隙</a:t>
            </a:r>
            <a:endParaRPr kumimoji="1" lang="zh-CN" altLang="en-US" sz="2000" b="1" dirty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876256" y="3933056"/>
            <a:ext cx="1811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kumimoji="1" lang="zh-CN" altLang="en-US" b="1" dirty="0" smtClean="0">
                <a:solidFill>
                  <a:srgbClr val="FFFF00"/>
                </a:solidFill>
                <a:latin typeface="Times New Roman" pitchFamily="18" charset="0"/>
                <a:ea typeface="黑体" pitchFamily="49" charset="-122"/>
              </a:rPr>
              <a:t>第四脑室正中孔</a:t>
            </a:r>
            <a:endParaRPr kumimoji="1" lang="zh-CN" altLang="en-US" b="1" dirty="0">
              <a:solidFill>
                <a:srgbClr val="FFFF00"/>
              </a:solidFill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876256" y="4221088"/>
            <a:ext cx="1811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kumimoji="1" lang="zh-CN" altLang="en-US" b="1" dirty="0" smtClean="0">
                <a:solidFill>
                  <a:srgbClr val="FFFF00"/>
                </a:solidFill>
                <a:latin typeface="Times New Roman" pitchFamily="18" charset="0"/>
                <a:ea typeface="黑体" pitchFamily="49" charset="-122"/>
              </a:rPr>
              <a:t>第四脑室外侧孔</a:t>
            </a:r>
            <a:endParaRPr kumimoji="1" lang="zh-CN" altLang="en-US" b="1" dirty="0">
              <a:solidFill>
                <a:srgbClr val="FFFF00"/>
              </a:solidFill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21" name="左箭头 20"/>
          <p:cNvSpPr/>
          <p:nvPr/>
        </p:nvSpPr>
        <p:spPr>
          <a:xfrm>
            <a:off x="5004048" y="4581128"/>
            <a:ext cx="978408" cy="2686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3347864" y="4509120"/>
            <a:ext cx="1217000" cy="40011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zh-CN" altLang="en-US" sz="2000" b="1" dirty="0" smtClean="0">
                <a:latin typeface="宋体" pitchFamily="2" charset="-122"/>
                <a:ea typeface="宋体" pitchFamily="2" charset="-122"/>
              </a:rPr>
              <a:t>蛛网膜粒</a:t>
            </a:r>
            <a:endParaRPr kumimoji="1" lang="zh-CN" altLang="en-US" sz="20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971600" y="4509120"/>
            <a:ext cx="1296144" cy="40011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/>
            <a:r>
              <a:rPr kumimoji="1"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静脉窦</a:t>
            </a:r>
            <a:endParaRPr kumimoji="1" lang="zh-CN" altLang="en-US" sz="2000" b="1" dirty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4" name="左箭头 23"/>
          <p:cNvSpPr/>
          <p:nvPr/>
        </p:nvSpPr>
        <p:spPr>
          <a:xfrm>
            <a:off x="2411760" y="4581128"/>
            <a:ext cx="834392" cy="2686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圆角右箭头 25"/>
          <p:cNvSpPr/>
          <p:nvPr/>
        </p:nvSpPr>
        <p:spPr>
          <a:xfrm rot="11008904" flipH="1">
            <a:off x="1283838" y="4967363"/>
            <a:ext cx="887692" cy="82414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267744" y="5445224"/>
            <a:ext cx="1217000" cy="40011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zh-CN" altLang="en-US" sz="2000" b="1" dirty="0" smtClean="0">
                <a:latin typeface="宋体" pitchFamily="2" charset="-122"/>
                <a:ea typeface="宋体" pitchFamily="2" charset="-122"/>
              </a:rPr>
              <a:t>颈内静脉</a:t>
            </a:r>
            <a:endParaRPr kumimoji="1" lang="zh-CN" altLang="en-US" sz="2000" b="1" dirty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31640" y="1052736"/>
            <a:ext cx="406072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l"/>
              <a:defRPr/>
            </a:pPr>
            <a:r>
              <a:rPr lang="zh-CN" alt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  脑室内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非肿瘤性囊肿</a:t>
            </a:r>
            <a:endParaRPr lang="en-US" altLang="zh-CN" sz="2800" b="1" dirty="0" smtClean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619672" y="2132856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侧脑室神经上皮囊肿</a:t>
            </a:r>
            <a:endParaRPr lang="en-US" altLang="zh-CN" sz="24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三脑室胶样囊肿</a:t>
            </a:r>
            <a:endParaRPr lang="en-US" altLang="zh-CN" sz="24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蛛网膜囊肿</a:t>
            </a:r>
            <a:endParaRPr lang="en-US" altLang="zh-CN" sz="24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脑室型脑囊虫病</a:t>
            </a:r>
            <a:endParaRPr lang="en-US" altLang="zh-CN" sz="24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2348880"/>
            <a:ext cx="7344816" cy="403244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见于任何年龄，平均年龄</a:t>
            </a: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30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岁左右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   大多数脉络膜丛囊肿于成年时发现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可以位于脉络膜丛和脑室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   典型位置通常位于侧脑室三角区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没有临床症状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>
              <a:buFont typeface="Arial" pitchFamily="34" charset="0"/>
              <a:buChar char="•"/>
            </a:pPr>
            <a:endParaRPr lang="zh-CN" altLang="en-US" sz="24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15616" y="908720"/>
            <a:ext cx="712879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  <a:defRPr/>
            </a:pPr>
            <a:r>
              <a:rPr lang="zh-CN" alt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  脑室内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非肿瘤性囊肿</a:t>
            </a:r>
            <a:endParaRPr lang="en-US" altLang="zh-CN" sz="2800" b="1" dirty="0" smtClean="0">
              <a:latin typeface="宋体" pitchFamily="2" charset="-122"/>
              <a:ea typeface="宋体" pitchFamily="2" charset="-122"/>
            </a:endParaRPr>
          </a:p>
          <a:p>
            <a:pPr>
              <a:defRPr/>
            </a:pP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           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--- 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侧脑室神经上皮囊肿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59632" y="2060848"/>
            <a:ext cx="7010400" cy="2895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囊壁薄，通常显示不清</a:t>
            </a: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,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囊内含脑脊液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CT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及</a:t>
            </a: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MR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都表现为脑脊液信号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增强</a:t>
            </a:r>
            <a:r>
              <a:rPr lang="zh-CN" altLang="en-US" sz="2000" b="1" dirty="0">
                <a:latin typeface="宋体" pitchFamily="2" charset="-122"/>
                <a:ea typeface="宋体" pitchFamily="2" charset="-122"/>
              </a:rPr>
              <a:t>扫描不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强化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仔细</a:t>
            </a:r>
            <a:r>
              <a:rPr lang="zh-CN" altLang="en-US" sz="2000" b="1" dirty="0">
                <a:latin typeface="宋体" pitchFamily="2" charset="-122"/>
                <a:ea typeface="宋体" pitchFamily="2" charset="-122"/>
              </a:rPr>
              <a:t>观察钙化的脉络膜丛有无移位对确定诊断很有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帮助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   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有</a:t>
            </a:r>
            <a:r>
              <a:rPr lang="zh-CN" altLang="en-US" sz="2000" b="1" dirty="0">
                <a:latin typeface="宋体" pitchFamily="2" charset="-122"/>
                <a:ea typeface="宋体" pitchFamily="2" charset="-122"/>
              </a:rPr>
              <a:t>移位说明有囊肿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存在</a:t>
            </a:r>
            <a:endParaRPr lang="zh-CN" altLang="en-US" sz="2000" b="1" dirty="0">
              <a:latin typeface="宋体" pitchFamily="2" charset="-122"/>
              <a:ea typeface="宋体" pitchFamily="2" charset="-122"/>
            </a:endParaRPr>
          </a:p>
          <a:p>
            <a:endParaRPr lang="en-US" altLang="zh-CN" dirty="0"/>
          </a:p>
        </p:txBody>
      </p:sp>
      <p:sp>
        <p:nvSpPr>
          <p:cNvPr id="4" name="矩形 3"/>
          <p:cNvSpPr/>
          <p:nvPr/>
        </p:nvSpPr>
        <p:spPr>
          <a:xfrm>
            <a:off x="1043608" y="548680"/>
            <a:ext cx="712879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  <a:defRPr/>
            </a:pPr>
            <a:r>
              <a:rPr lang="zh-CN" alt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  脑室内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非肿瘤性囊肿</a:t>
            </a:r>
            <a:endParaRPr lang="en-US" altLang="zh-CN" sz="2800" b="1" dirty="0" smtClean="0">
              <a:latin typeface="宋体" pitchFamily="2" charset="-122"/>
              <a:ea typeface="宋体" pitchFamily="2" charset="-122"/>
            </a:endParaRPr>
          </a:p>
          <a:p>
            <a:pPr>
              <a:defRPr/>
            </a:pP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           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--- 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侧脑室神经上皮囊肿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FFFFFF"/>
      </a:dk1>
      <a:lt1>
        <a:srgbClr val="FFFFFF"/>
      </a:lt1>
      <a:dk2>
        <a:srgbClr val="FFFFFF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PPT助手_模板_1937</Template>
  <TotalTime>1067</TotalTime>
  <Words>1826</Words>
  <Application>Microsoft Office PowerPoint</Application>
  <PresentationFormat>全屏显示(4:3)</PresentationFormat>
  <Paragraphs>247</Paragraphs>
  <Slides>42</Slides>
  <Notes>13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42</vt:i4>
      </vt:variant>
    </vt:vector>
  </HeadingPairs>
  <TitlesOfParts>
    <vt:vector size="43" baseType="lpstr">
      <vt:lpstr>Default Design</vt:lpstr>
      <vt:lpstr>脑室内囊性病变影像学表现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  <vt:lpstr>幻灯片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脑室囊性病变影像学表现</dc:title>
  <cp:lastModifiedBy>微软系统</cp:lastModifiedBy>
  <cp:revision>134</cp:revision>
  <dcterms:modified xsi:type="dcterms:W3CDTF">2014-09-16T17:23:55Z</dcterms:modified>
</cp:coreProperties>
</file>